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5" r:id="rId9"/>
    <p:sldId id="266" r:id="rId10"/>
    <p:sldId id="272" r:id="rId11"/>
    <p:sldId id="270" r:id="rId12"/>
    <p:sldId id="271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3" autoAdjust="0"/>
  </p:normalViewPr>
  <p:slideViewPr>
    <p:cSldViewPr>
      <p:cViewPr>
        <p:scale>
          <a:sx n="70" d="100"/>
          <a:sy n="70" d="100"/>
        </p:scale>
        <p:origin x="-189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654320301859849E-2"/>
          <c:y val="0.19936269707406262"/>
          <c:w val="0.67658814658453836"/>
          <c:h val="0.66428654391936237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0.82</c:v>
                </c:pt>
                <c:pt idx="1">
                  <c:v>0.14599999999999999</c:v>
                </c:pt>
                <c:pt idx="2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6642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1433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1079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190756582601932E-3"/>
                  <c:y val="1.373884787503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1004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Mamulleri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347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625920"/>
        <c:axId val="36513472"/>
      </c:barChart>
      <c:catAx>
        <c:axId val="3662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36513472"/>
        <c:crosses val="autoZero"/>
        <c:auto val="1"/>
        <c:lblAlgn val="ctr"/>
        <c:lblOffset val="100"/>
        <c:noMultiLvlLbl val="0"/>
      </c:catAx>
      <c:valAx>
        <c:axId val="365134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6625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772380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Ağustos Ayı İhracat Verileri</a:t>
            </a:r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 – Doğubayazıt</a:t>
            </a:r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Eylül 2014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AĞUSTOS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197834"/>
              </p:ext>
            </p:extLst>
          </p:nvPr>
        </p:nvGraphicFramePr>
        <p:xfrm>
          <a:off x="395536" y="2062364"/>
          <a:ext cx="8208913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608308"/>
                <a:gridCol w="1608308"/>
                <a:gridCol w="80838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AVRUPA BİRLİĞİ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4.412.631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4.931.847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ORTA DOĞU </a:t>
                      </a: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1.919.335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2.076.285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BAĞIMSIZ DEVLETLER TOPLULUĞU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1.465.815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1.410.723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AFRİKA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1.018.820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877.045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KUZEY AMERİKA SERBEST TİCARET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452.979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574.109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10.521.546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11.073.876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ÇOK İHRACAT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YAPAN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760559"/>
              </p:ext>
            </p:extLst>
          </p:nvPr>
        </p:nvGraphicFramePr>
        <p:xfrm>
          <a:off x="1695251" y="1400704"/>
          <a:ext cx="5665603" cy="4559197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587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4.813.916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5.180.873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895.932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873.621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761.636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748.775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648.036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686.898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484.778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564.256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GAZİANTEP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484.901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481.620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MANİSA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331.342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341.182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DENİZLİ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235.854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274.440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KAYSERİ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137.998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144.537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ADANA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135.627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138.697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39,2%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10.521.546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11.073.876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%Değ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907704" y="2440346"/>
            <a:ext cx="1152128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tr-TR" sz="1400" b="1" smtClean="0"/>
              <a:t>1-Almanya % </a:t>
            </a:r>
            <a:r>
              <a:rPr lang="tr-TR" sz="1400" b="1" dirty="0" smtClean="0"/>
              <a:t>15</a:t>
            </a:r>
            <a:endParaRPr lang="tr-TR" sz="1400" b="1" dirty="0"/>
          </a:p>
        </p:txBody>
      </p:sp>
      <p:pic>
        <p:nvPicPr>
          <p:cNvPr id="9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12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Bursa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/>
              <a:t>%8</a:t>
            </a:r>
            <a:endParaRPr lang="tr-TR" sz="1050" b="1" dirty="0"/>
          </a:p>
        </p:txBody>
      </p:sp>
      <p:sp>
        <p:nvSpPr>
          <p:cNvPr id="10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6</a:t>
            </a:r>
          </a:p>
        </p:txBody>
      </p:sp>
      <p:sp>
        <p:nvSpPr>
          <p:cNvPr id="14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Ankara</a:t>
            </a:r>
          </a:p>
          <a:p>
            <a:pPr algn="ctr"/>
            <a:r>
              <a:rPr lang="tr-TR" sz="1050" b="1" dirty="0" smtClean="0"/>
              <a:t>%16</a:t>
            </a:r>
            <a:endParaRPr lang="tr-TR" sz="1050" b="1" dirty="0"/>
          </a:p>
        </p:txBody>
      </p:sp>
      <p:sp>
        <p:nvSpPr>
          <p:cNvPr id="15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%3</a:t>
            </a:r>
            <a:endParaRPr lang="tr-TR" sz="1050" b="1" dirty="0"/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1979712" y="39525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%16</a:t>
            </a:r>
            <a:endParaRPr lang="tr-TR" sz="1050" b="1" dirty="0"/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2771800" y="2674528"/>
            <a:ext cx="864096" cy="35165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 Sakarya %</a:t>
            </a:r>
            <a:r>
              <a:rPr lang="tr-TR" sz="1050" b="1" dirty="0"/>
              <a:t>8</a:t>
            </a: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4554389" y="371342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 Kayseri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5</a:t>
            </a: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22" name="20 Akış Çizelgesi: Öteki İşlem"/>
          <p:cNvSpPr/>
          <p:nvPr/>
        </p:nvSpPr>
        <p:spPr>
          <a:xfrm>
            <a:off x="6948264" y="2992676"/>
            <a:ext cx="1062508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54.</a:t>
            </a:r>
            <a:r>
              <a:rPr lang="tr-TR" sz="1050" b="1" dirty="0">
                <a:solidFill>
                  <a:schemeClr val="tx1"/>
                </a:solidFill>
              </a:rPr>
              <a:t> </a:t>
            </a:r>
            <a:r>
              <a:rPr lang="tr-TR" sz="1100" b="1" dirty="0" smtClean="0">
                <a:solidFill>
                  <a:schemeClr val="tx1"/>
                </a:solidFill>
              </a:rPr>
              <a:t>Ağrı % 39</a:t>
            </a:r>
            <a:endParaRPr lang="tr-TR" sz="1100" b="1" dirty="0">
              <a:solidFill>
                <a:schemeClr val="tx1"/>
              </a:solidFill>
            </a:endParaRPr>
          </a:p>
        </p:txBody>
      </p:sp>
      <p:sp>
        <p:nvSpPr>
          <p:cNvPr id="21" name="19 Akış Çizelgesi: Öteki İşlem"/>
          <p:cNvSpPr/>
          <p:nvPr/>
        </p:nvSpPr>
        <p:spPr>
          <a:xfrm>
            <a:off x="3170961" y="45175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Adana </a:t>
            </a:r>
            <a:endParaRPr lang="tr-TR" sz="1050" b="1" dirty="0">
              <a:solidFill>
                <a:srgbClr val="FF0000"/>
              </a:solidFill>
            </a:endParaRP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%2</a:t>
            </a:r>
          </a:p>
        </p:txBody>
      </p:sp>
    </p:spTree>
    <p:extLst>
      <p:ext uri="{BB962C8B-B14F-4D97-AF65-F5344CB8AC3E}">
        <p14:creationId xmlns:p14="http://schemas.microsoft.com/office/powerpoint/2010/main" val="37931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Eylül 2014 – Doğubayazıt|| TİM Ağustos Ayı İhracat Verileri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6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123728" y="548680"/>
            <a:ext cx="70202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TÜRKİYE İHRACAT MARATONUMUZ DEVAM EDİYOR..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BUGÜNE </a:t>
            </a:r>
            <a:r>
              <a:rPr lang="tr-T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KADAR </a:t>
            </a:r>
            <a:r>
              <a:rPr lang="tr-T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FARKLI İLİMİZDE* </a:t>
            </a:r>
            <a:r>
              <a:rPr lang="tr-T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r>
              <a:rPr lang="tr-T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FARKLI İLÇEMİZDE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116 BASIN TOPLANTISI DÜZENLEDİK</a:t>
            </a:r>
          </a:p>
        </p:txBody>
      </p:sp>
      <p:sp>
        <p:nvSpPr>
          <p:cNvPr id="10" name="Dikdörtgen 1"/>
          <p:cNvSpPr/>
          <p:nvPr/>
        </p:nvSpPr>
        <p:spPr>
          <a:xfrm>
            <a:off x="1979712" y="5014917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İhracat Basın Açıklaması için Talepte Bulunan İl ve İlçeler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Giresun, Kayseri, Adana, Van, Akçakoca-Düzce, Sinop, Yozgat, Konya, Ankara, Aydın, Burdur </a:t>
            </a:r>
            <a:endParaRPr lang="en-US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adiyamanli.org/images/turkiyearkeolo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87810"/>
            <a:ext cx="7620000" cy="3181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184" y="5965196"/>
            <a:ext cx="5829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Not: Bazı illerimizde birden fazla sayıda basın toplantısı gerçekleştirilmiştir.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96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051720" y="548680"/>
            <a:ext cx="7092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AĞUSTOS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532205"/>
              </p:ext>
            </p:extLst>
          </p:nvPr>
        </p:nvGraphicFramePr>
        <p:xfrm>
          <a:off x="473766" y="1606363"/>
          <a:ext cx="8171160" cy="398287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339965"/>
                <a:gridCol w="1188770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AĞUSTOS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1.408.590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1.611.709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919.668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1.078.981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158.340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186.080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330.581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346.648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8.712.914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9.078.899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938.090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1.003.969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1.424.472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1.433.205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6.350.352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6.641.725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400.043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383.268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10.521.546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11.073.876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1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051720" y="548680"/>
            <a:ext cx="7092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AĞUSTOS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Grafik"/>
          <p:cNvGraphicFramePr/>
          <p:nvPr>
            <p:extLst>
              <p:ext uri="{D42A27DB-BD31-4B8C-83A1-F6EECF244321}">
                <p14:modId xmlns:p14="http://schemas.microsoft.com/office/powerpoint/2010/main" val="1564485386"/>
              </p:ext>
            </p:extLst>
          </p:nvPr>
        </p:nvGraphicFramePr>
        <p:xfrm>
          <a:off x="611560" y="1988840"/>
          <a:ext cx="38884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Grafik"/>
          <p:cNvGraphicFramePr/>
          <p:nvPr>
            <p:extLst>
              <p:ext uri="{D42A27DB-BD31-4B8C-83A1-F6EECF244321}">
                <p14:modId xmlns:p14="http://schemas.microsoft.com/office/powerpoint/2010/main" val="1376159478"/>
              </p:ext>
            </p:extLst>
          </p:nvPr>
        </p:nvGraphicFramePr>
        <p:xfrm>
          <a:off x="4716016" y="1400582"/>
          <a:ext cx="3960440" cy="442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91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RAKAMLARI (‘000 $)</a:t>
            </a:r>
          </a:p>
        </p:txBody>
      </p:sp>
      <p:graphicFrame>
        <p:nvGraphicFramePr>
          <p:cNvPr id="8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723929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 – AĞUSTOS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13.236.252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14.089.065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9.170.452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9.594.864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1.265.946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1.501.593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2.799.854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2.992.608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77.760.889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82.388.608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8.045.386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8.608.852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11.470.113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11.896.164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58.245.390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61.883.592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3.348.595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3.160.528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94.345.736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99.638.201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4.966.740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4.978.909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99.312.477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104.617.110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20936"/>
              </p:ext>
            </p:extLst>
          </p:nvPr>
        </p:nvGraphicFramePr>
        <p:xfrm>
          <a:off x="107504" y="5949280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Temmuz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dö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TUİK,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Ağustos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5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RAKAMLARI (‘000 $)</a:t>
            </a:r>
          </a:p>
        </p:txBody>
      </p:sp>
      <p:graphicFrame>
        <p:nvGraphicFramePr>
          <p:cNvPr id="8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982279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2012/2013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20.363.564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22.193.977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14.298.550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15.320.884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1.892.479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2.223.801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4.172.535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4.649.292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116.609.727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123.649.689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12.129.898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13.088.998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17.553.643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17.857.331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86.926.186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92.703.360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4.877.568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4.846.786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141.850.858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150.690.452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9.963.568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6.416.818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151.814.427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157.107.271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48118"/>
              </p:ext>
            </p:extLst>
          </p:nvPr>
        </p:nvGraphicFramePr>
        <p:xfrm>
          <a:off x="107504" y="5949280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8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451872"/>
              </p:ext>
            </p:extLst>
          </p:nvPr>
        </p:nvGraphicFramePr>
        <p:xfrm>
          <a:off x="827584" y="2062364"/>
          <a:ext cx="7487540" cy="2734789"/>
        </p:xfrm>
        <a:graphic>
          <a:graphicData uri="http://schemas.openxmlformats.org/drawingml/2006/table">
            <a:tbl>
              <a:tblPr/>
              <a:tblGrid>
                <a:gridCol w="657543"/>
                <a:gridCol w="2794953"/>
                <a:gridCol w="1327150"/>
                <a:gridCol w="1327150"/>
                <a:gridCol w="667067"/>
                <a:gridCol w="713677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1.397.334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1.559.583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1.424.472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1.433.205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1.263.007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1.268.663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927.133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959.553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Elektrik-Elektronik,Mak.ve Bil.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884.232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857.380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10.521.546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11.073.876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3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96814"/>
              </p:ext>
            </p:extLst>
          </p:nvPr>
        </p:nvGraphicFramePr>
        <p:xfrm>
          <a:off x="1634844" y="1412776"/>
          <a:ext cx="5654089" cy="4419873"/>
        </p:xfrm>
        <a:graphic>
          <a:graphicData uri="http://schemas.openxmlformats.org/drawingml/2006/table">
            <a:tbl>
              <a:tblPr/>
              <a:tblGrid>
                <a:gridCol w="432048"/>
                <a:gridCol w="1778304"/>
                <a:gridCol w="1280440"/>
                <a:gridCol w="1267034"/>
                <a:gridCol w="89626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987.451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1.104.026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617.155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734.947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864.565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631.740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394.279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514.380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580.510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498.917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407.641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442.927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369.020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412.611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312.690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347.323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194.450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306.986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MISIR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320.414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282.990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10.521.546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11.073.876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1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6" name="Rectangle 3501"/>
          <p:cNvSpPr>
            <a:spLocks noChangeArrowheads="1"/>
          </p:cNvSpPr>
          <p:nvPr/>
        </p:nvSpPr>
        <p:spPr bwMode="auto">
          <a:xfrm>
            <a:off x="2411760" y="548680"/>
            <a:ext cx="6732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ÜLKE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%Değ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%12</a:t>
            </a:r>
            <a:endParaRPr lang="tr-TR" sz="1050" b="1" dirty="0"/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ABD </a:t>
            </a:r>
          </a:p>
          <a:p>
            <a:pPr algn="ctr"/>
            <a:r>
              <a:rPr lang="tr-TR" sz="1050" b="1" dirty="0" smtClean="0"/>
              <a:t>%30</a:t>
            </a:r>
            <a:endParaRPr lang="tr-TR" sz="1050" b="1" dirty="0"/>
          </a:p>
        </p:txBody>
      </p:sp>
      <p:sp>
        <p:nvSpPr>
          <p:cNvPr id="13" name="12 Akış Çizelgesi: Öteki İşlem"/>
          <p:cNvSpPr/>
          <p:nvPr/>
        </p:nvSpPr>
        <p:spPr>
          <a:xfrm>
            <a:off x="5220072" y="3045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9.İran </a:t>
            </a:r>
          </a:p>
          <a:p>
            <a:pPr algn="ctr"/>
            <a:r>
              <a:rPr lang="tr-TR" sz="1050" b="1" dirty="0" smtClean="0"/>
              <a:t>%58</a:t>
            </a:r>
            <a:endParaRPr lang="tr-TR" sz="1050" b="1" dirty="0"/>
          </a:p>
        </p:txBody>
      </p:sp>
      <p:sp>
        <p:nvSpPr>
          <p:cNvPr id="14" name="13 Akış Çizelgesi: Öteki İşlem"/>
          <p:cNvSpPr/>
          <p:nvPr/>
        </p:nvSpPr>
        <p:spPr>
          <a:xfrm>
            <a:off x="3454704" y="268592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İspanya %11</a:t>
            </a:r>
            <a:endParaRPr lang="tr-TR" sz="1050" b="1" dirty="0"/>
          </a:p>
        </p:txBody>
      </p:sp>
      <p:sp>
        <p:nvSpPr>
          <p:cNvPr id="15" name="14 Akış Çizelgesi: Öteki İşlem"/>
          <p:cNvSpPr/>
          <p:nvPr/>
        </p:nvSpPr>
        <p:spPr>
          <a:xfrm>
            <a:off x="4343239" y="3309348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Mısır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İtalya </a:t>
            </a:r>
          </a:p>
          <a:p>
            <a:pPr algn="ctr"/>
            <a:r>
              <a:rPr lang="tr-TR" sz="1050" b="1" dirty="0" smtClean="0"/>
              <a:t>%12</a:t>
            </a:r>
            <a:endParaRPr lang="tr-TR" sz="1050" b="1" dirty="0"/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9</a:t>
            </a: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-%14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İngiltere </a:t>
            </a:r>
            <a:r>
              <a:rPr lang="tr-T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%19</a:t>
            </a:r>
            <a:endParaRPr lang="tr-TR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-%27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498</TotalTime>
  <Words>1041</Words>
  <Application>Microsoft Office PowerPoint</Application>
  <PresentationFormat>On-screen Show (4:3)</PresentationFormat>
  <Paragraphs>481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PPT_TIM_SABLON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380</cp:revision>
  <dcterms:created xsi:type="dcterms:W3CDTF">2013-06-18T07:12:31Z</dcterms:created>
  <dcterms:modified xsi:type="dcterms:W3CDTF">2014-09-01T04:44:43Z</dcterms:modified>
</cp:coreProperties>
</file>