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61" r:id="rId5"/>
    <p:sldId id="268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63" autoAdjust="0"/>
  </p:normalViewPr>
  <p:slideViewPr>
    <p:cSldViewPr>
      <p:cViewPr>
        <p:scale>
          <a:sx n="80" d="100"/>
          <a:sy n="80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Ana </a:t>
            </a:r>
            <a:r>
              <a:rPr lang="en-US" sz="1600" dirty="0" err="1" smtClean="0"/>
              <a:t>Üretim</a:t>
            </a:r>
            <a:r>
              <a:rPr lang="en-US" sz="1600" dirty="0" smtClean="0"/>
              <a:t> </a:t>
            </a:r>
            <a:r>
              <a:rPr lang="en-US" sz="1600" dirty="0" err="1" smtClean="0"/>
              <a:t>Gruplarının</a:t>
            </a:r>
            <a:r>
              <a:rPr lang="tr-TR" sz="1600" baseline="0" dirty="0" smtClean="0"/>
              <a:t> </a:t>
            </a:r>
          </a:p>
          <a:p>
            <a:pPr>
              <a:defRPr sz="1600"/>
            </a:pPr>
            <a:r>
              <a:rPr lang="en-US" sz="1600" dirty="0" err="1" smtClean="0"/>
              <a:t>İhracattan</a:t>
            </a:r>
            <a:r>
              <a:rPr lang="en-US" sz="1600" dirty="0" smtClean="0"/>
              <a:t> </a:t>
            </a:r>
            <a:r>
              <a:rPr lang="en-US" sz="1600" dirty="0" err="1" smtClean="0"/>
              <a:t>Aldığı</a:t>
            </a:r>
            <a:r>
              <a:rPr lang="en-US" sz="1600" dirty="0" smtClean="0"/>
              <a:t> </a:t>
            </a:r>
            <a:r>
              <a:rPr lang="en-US" sz="1600" smtClean="0"/>
              <a:t>Pay</a:t>
            </a:r>
            <a:r>
              <a:rPr lang="tr-TR" sz="1600" smtClean="0"/>
              <a:t> %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5654320301860015E-2"/>
          <c:y val="0.19936269707406271"/>
          <c:w val="0.67658814658453892"/>
          <c:h val="0.66428654391936237"/>
        </c:manualLayout>
      </c:layout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Ana Üretim Gruplarınını İhracattan Aldığı Pay</c:v>
                </c:pt>
              </c:strCache>
            </c:strRef>
          </c:tx>
          <c:dLbls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Sayfa1!$A$2:$A$4</c:f>
              <c:strCache>
                <c:ptCount val="3"/>
                <c:pt idx="0">
                  <c:v>Sanayi</c:v>
                </c:pt>
                <c:pt idx="1">
                  <c:v>Tarım</c:v>
                </c:pt>
                <c:pt idx="2">
                  <c:v>Madencilik</c:v>
                </c:pt>
              </c:strCache>
            </c:strRef>
          </c:cat>
          <c:val>
            <c:numRef>
              <c:f>Sayfa1!$B$2:$B$4</c:f>
              <c:numCache>
                <c:formatCode>0.0%</c:formatCode>
                <c:ptCount val="3"/>
                <c:pt idx="0">
                  <c:v>0.84499999999999997</c:v>
                </c:pt>
                <c:pt idx="1">
                  <c:v>0.122</c:v>
                </c:pt>
                <c:pt idx="2">
                  <c:v>3.2000000000000001E-2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68494549988297"/>
          <c:y val="0.1795520194725839"/>
          <c:w val="0.23702176095660152"/>
          <c:h val="0.2357275959236851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66788095669762E-2"/>
          <c:y val="1.9163948839801461E-2"/>
          <c:w val="0.66596547752004598"/>
          <c:h val="0.8693604673387992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Sanayi Mamulleri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7961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Kimyevi Mamuller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1581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Tarıma Dayalı İşlenmiş Ürünler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1055</c:v>
                </c:pt>
              </c:numCache>
            </c:numRef>
          </c:val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Bitkisel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496369090304E-2"/>
                  <c:y val="1.6611853341893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Sayfa1!$E$2</c:f>
              <c:numCache>
                <c:formatCode>General</c:formatCode>
                <c:ptCount val="1"/>
                <c:pt idx="0">
                  <c:v>983</c:v>
                </c:pt>
              </c:numCache>
            </c:numRef>
          </c:val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Ağaç ve Orman Mamulleri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496369090304E-2"/>
                  <c:y val="2.2357864275602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Sayfa1!$F$2</c:f>
              <c:numCache>
                <c:formatCode>General</c:formatCode>
                <c:ptCount val="1"/>
                <c:pt idx="0">
                  <c:v>374</c:v>
                </c:pt>
              </c:numCache>
            </c:numRef>
          </c:val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Hayvansal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826857621880509E-2"/>
                  <c:y val="0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Sayfa1!$G$2</c:f>
              <c:numCache>
                <c:formatCode>General</c:formatCode>
                <c:ptCount val="1"/>
                <c:pt idx="0">
                  <c:v>177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982784"/>
        <c:axId val="120488512"/>
      </c:barChart>
      <c:catAx>
        <c:axId val="140982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20488512"/>
        <c:crosses val="autoZero"/>
        <c:auto val="1"/>
        <c:lblAlgn val="ctr"/>
        <c:lblOffset val="100"/>
        <c:noMultiLvlLbl val="0"/>
      </c:catAx>
      <c:valAx>
        <c:axId val="12048851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one"/>
        <c:crossAx val="1409827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5989536516144667"/>
          <c:y val="0.10036222490972653"/>
          <c:w val="0.3429533082182788"/>
          <c:h val="0.60345330732697833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2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47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4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4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6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8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6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6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5207-FC8F-4C1D-A343-563EFE07684B}" type="datetimeFigureOut">
              <a:rPr lang="tr-TR" smtClean="0"/>
              <a:pPr/>
              <a:t>01.08.2014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9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.org.tr/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www.timtv.com.t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2772380"/>
            <a:ext cx="6912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Temmuz Ayı İhracat Verileri</a:t>
            </a:r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Bülteni Sunumu </a:t>
            </a:r>
            <a:endPara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Ağustos 2014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9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411760" y="548680"/>
            <a:ext cx="6732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TEMMUZ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ÜLKE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Resim" descr="dunya_haritasi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066" y="1429904"/>
            <a:ext cx="8280000" cy="4064336"/>
          </a:xfrm>
          <a:prstGeom prst="rect">
            <a:avLst/>
          </a:prstGeom>
        </p:spPr>
      </p:pic>
      <p:sp>
        <p:nvSpPr>
          <p:cNvPr id="9" name="8 Akış Çizelgesi: Öteki İşlem"/>
          <p:cNvSpPr/>
          <p:nvPr/>
        </p:nvSpPr>
        <p:spPr>
          <a:xfrm>
            <a:off x="4572000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Almanya %14</a:t>
            </a:r>
            <a:endParaRPr lang="tr-TR" sz="1050" b="1" dirty="0"/>
          </a:p>
        </p:txBody>
      </p:sp>
      <p:sp>
        <p:nvSpPr>
          <p:cNvPr id="10" name="9 Akış Çizelgesi: Öteki İşlem"/>
          <p:cNvSpPr/>
          <p:nvPr/>
        </p:nvSpPr>
        <p:spPr>
          <a:xfrm>
            <a:off x="1547664" y="218187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7</a:t>
            </a:r>
            <a:r>
              <a:rPr lang="tr-TR" sz="1050" b="1" dirty="0" smtClean="0"/>
              <a:t>. ABD </a:t>
            </a:r>
          </a:p>
          <a:p>
            <a:pPr algn="ctr"/>
            <a:r>
              <a:rPr lang="tr-TR" sz="1050" b="1" dirty="0" smtClean="0"/>
              <a:t>%</a:t>
            </a:r>
            <a:r>
              <a:rPr lang="tr-TR" sz="1050" b="1" dirty="0"/>
              <a:t>6</a:t>
            </a:r>
          </a:p>
        </p:txBody>
      </p:sp>
      <p:sp>
        <p:nvSpPr>
          <p:cNvPr id="13" name="12 Akış Çizelgesi: Öteki İşlem"/>
          <p:cNvSpPr/>
          <p:nvPr/>
        </p:nvSpPr>
        <p:spPr>
          <a:xfrm>
            <a:off x="5220072" y="3045968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9.İran </a:t>
            </a:r>
          </a:p>
          <a:p>
            <a:pPr algn="ctr"/>
            <a:r>
              <a:rPr lang="tr-TR" sz="1050" b="1" dirty="0" smtClean="0"/>
              <a:t>%26</a:t>
            </a:r>
            <a:endParaRPr lang="tr-TR" sz="1050" b="1" dirty="0"/>
          </a:p>
        </p:txBody>
      </p:sp>
      <p:sp>
        <p:nvSpPr>
          <p:cNvPr id="14" name="13 Akış Çizelgesi: Öteki İşlem"/>
          <p:cNvSpPr/>
          <p:nvPr/>
        </p:nvSpPr>
        <p:spPr>
          <a:xfrm>
            <a:off x="3563888" y="2685928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8. İspanya %34</a:t>
            </a:r>
            <a:endParaRPr lang="tr-TR" sz="1050" b="1" dirty="0"/>
          </a:p>
        </p:txBody>
      </p:sp>
      <p:sp>
        <p:nvSpPr>
          <p:cNvPr id="15" name="14 Akış Çizelgesi: Öteki İşlem"/>
          <p:cNvSpPr/>
          <p:nvPr/>
        </p:nvSpPr>
        <p:spPr>
          <a:xfrm>
            <a:off x="3347864" y="2996952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Hollanda</a:t>
            </a:r>
          </a:p>
          <a:p>
            <a:pPr algn="ctr"/>
            <a:r>
              <a:rPr lang="tr-TR" sz="1050" b="1" dirty="0" smtClean="0"/>
              <a:t>%16</a:t>
            </a:r>
            <a:endParaRPr lang="tr-TR" sz="1050" b="1" dirty="0"/>
          </a:p>
        </p:txBody>
      </p:sp>
      <p:sp>
        <p:nvSpPr>
          <p:cNvPr id="16" name="15 Akış Çizelgesi: Öteki İşlem"/>
          <p:cNvSpPr/>
          <p:nvPr/>
        </p:nvSpPr>
        <p:spPr>
          <a:xfrm>
            <a:off x="4283968" y="297396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3</a:t>
            </a:r>
            <a:r>
              <a:rPr lang="tr-TR" sz="1050" b="1" dirty="0" smtClean="0"/>
              <a:t>. İtalya </a:t>
            </a:r>
          </a:p>
          <a:p>
            <a:pPr algn="ctr"/>
            <a:r>
              <a:rPr lang="tr-TR" sz="1050" b="1" dirty="0" smtClean="0"/>
              <a:t>%</a:t>
            </a:r>
            <a:r>
              <a:rPr lang="tr-TR" sz="1050" b="1" dirty="0"/>
              <a:t>2</a:t>
            </a:r>
          </a:p>
        </p:txBody>
      </p:sp>
      <p:sp>
        <p:nvSpPr>
          <p:cNvPr id="17" name="16 Akış Çizelgesi: Öteki İşlem"/>
          <p:cNvSpPr/>
          <p:nvPr/>
        </p:nvSpPr>
        <p:spPr>
          <a:xfrm>
            <a:off x="4211960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 Fransa</a:t>
            </a:r>
          </a:p>
          <a:p>
            <a:pPr algn="ctr"/>
            <a:r>
              <a:rPr lang="tr-TR" sz="1050" b="1" dirty="0" smtClean="0"/>
              <a:t>%</a:t>
            </a:r>
            <a:r>
              <a:rPr lang="tr-TR" sz="1050" b="1" dirty="0"/>
              <a:t>7</a:t>
            </a:r>
          </a:p>
        </p:txBody>
      </p:sp>
      <p:sp>
        <p:nvSpPr>
          <p:cNvPr id="18" name="17 Akış Çizelgesi: Öteki İşlem"/>
          <p:cNvSpPr/>
          <p:nvPr/>
        </p:nvSpPr>
        <p:spPr>
          <a:xfrm>
            <a:off x="5561119" y="208405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6</a:t>
            </a:r>
            <a:r>
              <a:rPr lang="tr-TR" sz="1050" b="1" dirty="0" smtClean="0"/>
              <a:t>. Rusya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-%13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9" name="18 Akış Çizelgesi: Öteki İşlem"/>
          <p:cNvSpPr/>
          <p:nvPr/>
        </p:nvSpPr>
        <p:spPr>
          <a:xfrm>
            <a:off x="3707904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2</a:t>
            </a:r>
            <a:r>
              <a:rPr lang="tr-TR" sz="1050" b="1" dirty="0" smtClean="0"/>
              <a:t>. İngiltere </a:t>
            </a:r>
            <a:r>
              <a:rPr lang="tr-T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%16</a:t>
            </a:r>
            <a:endParaRPr lang="tr-TR" sz="10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19 Akış Çizelgesi: Öteki İşlem"/>
          <p:cNvSpPr/>
          <p:nvPr/>
        </p:nvSpPr>
        <p:spPr>
          <a:xfrm>
            <a:off x="5148064" y="2685928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5</a:t>
            </a:r>
            <a:r>
              <a:rPr lang="tr-TR" sz="1050" b="1" dirty="0" smtClean="0"/>
              <a:t>. Irak 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-%46</a:t>
            </a:r>
            <a:endParaRPr lang="tr-TR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Teşekkürler.</a:t>
            </a:r>
            <a:endParaRPr lang="en-US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915816" y="4778499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twitter.com/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turkihracat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ikdörtgen 3"/>
          <p:cNvSpPr/>
          <p:nvPr/>
        </p:nvSpPr>
        <p:spPr>
          <a:xfrm>
            <a:off x="2915816" y="541242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facebook.com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/IhracatcilarMeclisi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ikdörtgen 10"/>
          <p:cNvSpPr/>
          <p:nvPr/>
        </p:nvSpPr>
        <p:spPr>
          <a:xfrm>
            <a:off x="467544" y="3429000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tr-TR" sz="28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  <a:hlinkClick r:id="rId3"/>
            </a:endParaRPr>
          </a:p>
          <a:p>
            <a:pPr eaLnBrk="0" hangingPunct="0"/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3"/>
              </a:rPr>
              <a:t>www.tim.org.tr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| 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4"/>
              </a:rPr>
              <a:t>www.timtv.com.tr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endParaRPr lang="tr-TR" sz="2800" b="1" i="1" dirty="0" smtClean="0">
              <a:solidFill>
                <a:srgbClr val="000099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10" name="Picture 4" descr="C:\Users\kubraulutas\Desktop\untitl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46" y="4813218"/>
            <a:ext cx="460971" cy="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kubraulutas\Desktop\facebook_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2" y="5332347"/>
            <a:ext cx="576214" cy="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175846" y="3764235"/>
            <a:ext cx="2140570" cy="600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1720" y="44625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Ağustos 2014 || TİM Temmuz Ayı İhracat Verileri </a:t>
            </a:r>
          </a:p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Bülteni Sunumu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36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051720" y="548680"/>
            <a:ext cx="7092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TEMMUZ </a:t>
            </a:r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(’000 $)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315740"/>
              </p:ext>
            </p:extLst>
          </p:nvPr>
        </p:nvGraphicFramePr>
        <p:xfrm>
          <a:off x="473766" y="1556792"/>
          <a:ext cx="8171160" cy="398287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05115"/>
                <a:gridCol w="1339965"/>
                <a:gridCol w="1188770"/>
                <a:gridCol w="883159"/>
                <a:gridCol w="954151"/>
              </a:tblGrid>
              <a:tr h="3632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TEMMUZ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14)(%)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1.686.788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1.535.972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1.132.120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983.609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9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164.866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177.721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389.803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374.643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10.421.302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10.597.288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1.038.070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1.055.129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1.529.671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1.581.091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7.853.560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7.961.068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445.448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405.610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12.553.538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12.538.870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1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051720" y="548680"/>
            <a:ext cx="7092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TEMMUZ </a:t>
            </a:r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SEKTÖRLERİN KIRILIMLARI 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7 Grafik"/>
          <p:cNvGraphicFramePr/>
          <p:nvPr>
            <p:extLst>
              <p:ext uri="{D42A27DB-BD31-4B8C-83A1-F6EECF244321}">
                <p14:modId xmlns:p14="http://schemas.microsoft.com/office/powerpoint/2010/main" val="31915890"/>
              </p:ext>
            </p:extLst>
          </p:nvPr>
        </p:nvGraphicFramePr>
        <p:xfrm>
          <a:off x="611560" y="1988840"/>
          <a:ext cx="388843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8 Grafik"/>
          <p:cNvGraphicFramePr/>
          <p:nvPr>
            <p:extLst>
              <p:ext uri="{D42A27DB-BD31-4B8C-83A1-F6EECF244321}">
                <p14:modId xmlns:p14="http://schemas.microsoft.com/office/powerpoint/2010/main" val="786596622"/>
              </p:ext>
            </p:extLst>
          </p:nvPr>
        </p:nvGraphicFramePr>
        <p:xfrm>
          <a:off x="4716016" y="1412776"/>
          <a:ext cx="3960440" cy="4420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991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411760" y="548680"/>
            <a:ext cx="6732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TEMMUZ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DÖNEMİ 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RAKAMLARI (‘000 $)</a:t>
            </a:r>
          </a:p>
        </p:txBody>
      </p:sp>
      <p:graphicFrame>
        <p:nvGraphicFramePr>
          <p:cNvPr id="8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817158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OCAK – TEMMUZ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2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14)(%)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11.827.662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12.479.188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8.250.784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8.517.159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1.107.606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1.315.947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2.469.272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2.646.082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69.048.000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73.337.701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7.107.318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7.605.362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10.045.641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10.476.355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51.895.041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55.255.984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2.948.552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2.777.722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83.824.214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88.594.611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3.863.979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4.116.812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87.688.194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92.711.423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32951"/>
              </p:ext>
            </p:extLst>
          </p:nvPr>
        </p:nvGraphicFramePr>
        <p:xfrm>
          <a:off x="107504" y="5949280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Haziran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dö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nem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TUİK,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Temmuz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59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411760" y="548680"/>
            <a:ext cx="6732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12 AYLIK DÖNEMDE</a:t>
            </a: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RAKAMLARI (‘000 $)</a:t>
            </a:r>
          </a:p>
        </p:txBody>
      </p:sp>
      <p:graphicFrame>
        <p:nvGraphicFramePr>
          <p:cNvPr id="8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883598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SON 12 AYLIK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2012/2013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2013/2014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14)(%)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20.299.196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21.992.819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14.279.373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15.162.976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1.864.174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2.196.495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4.155.649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4.633.348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116.656.989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123.311.831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12.103.263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13.023.609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17.586.955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17.862.000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86.966.772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92.426.222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4.820.491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4.864.023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141.776.677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150.168.672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11.244.861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6.151.212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153.021.538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156.319.884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748118"/>
              </p:ext>
            </p:extLst>
          </p:nvPr>
        </p:nvGraphicFramePr>
        <p:xfrm>
          <a:off x="107504" y="5949280"/>
          <a:ext cx="6768752" cy="576064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 12 aylık dönemde 11 ay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için T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UİK,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son ay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8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411760" y="548680"/>
            <a:ext cx="6732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TEMMUZ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YAPAN İLK 5 SEKTÖR (‘000 $)</a:t>
            </a: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8015706"/>
              </p:ext>
            </p:extLst>
          </p:nvPr>
        </p:nvGraphicFramePr>
        <p:xfrm>
          <a:off x="827584" y="1988840"/>
          <a:ext cx="7487540" cy="2734789"/>
        </p:xfrm>
        <a:graphic>
          <a:graphicData uri="http://schemas.openxmlformats.org/drawingml/2006/table">
            <a:tbl>
              <a:tblPr/>
              <a:tblGrid>
                <a:gridCol w="657543"/>
                <a:gridCol w="2794953"/>
                <a:gridCol w="1327150"/>
                <a:gridCol w="1327150"/>
                <a:gridCol w="667067"/>
                <a:gridCol w="713677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Otomotiv Endüstrisi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1.952.619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1.994.291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Hazırgiyim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ve Konfeksiyon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1.619.796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1.727.269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Kimyevi Maddeler ve Mamulleri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1.529.671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1.581.091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Çelik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1.092.640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1.060.143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Elektrik-Elektronik,Mak.ve Bil.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1.038.658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987.843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12.553.538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12.538.870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3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411760" y="548680"/>
            <a:ext cx="6732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TEMMUZ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ÇOK İHRACAT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YAPAN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İL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3422445"/>
              </p:ext>
            </p:extLst>
          </p:nvPr>
        </p:nvGraphicFramePr>
        <p:xfrm>
          <a:off x="1695251" y="1528260"/>
          <a:ext cx="5665603" cy="4204996"/>
        </p:xfrm>
        <a:graphic>
          <a:graphicData uri="http://schemas.openxmlformats.org/drawingml/2006/table">
            <a:tbl>
              <a:tblPr/>
              <a:tblGrid>
                <a:gridCol w="360040"/>
                <a:gridCol w="2081401"/>
                <a:gridCol w="1188770"/>
                <a:gridCol w="1177530"/>
                <a:gridCol w="857862"/>
              </a:tblGrid>
              <a:tr h="35874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5.585.859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5.809.642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KOCAELİ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1.122.547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1.113.078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BURSA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1.160.465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1.076.100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İZMİR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760.219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724.382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ANKARA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630.583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627.285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GAZİANTEP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563.932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460.100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MANİSA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342.339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346.366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SAKARYA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222.684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258.246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DENİZLİ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261.720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257.001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HATAY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113.187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151.090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0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GENEL TOPLAM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12.553.538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12.538.870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00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411760" y="548680"/>
            <a:ext cx="6732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TEMMUZ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1907704" y="2440346"/>
            <a:ext cx="1152128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tr-TR" sz="1400" b="1" smtClean="0"/>
              <a:t>1-Almanya % </a:t>
            </a:r>
            <a:r>
              <a:rPr lang="tr-TR" sz="1400" b="1" dirty="0" smtClean="0"/>
              <a:t>15</a:t>
            </a:r>
            <a:endParaRPr lang="tr-TR" sz="1400" b="1" dirty="0"/>
          </a:p>
        </p:txBody>
      </p:sp>
      <p:pic>
        <p:nvPicPr>
          <p:cNvPr id="9" name="8 Resim" descr="turkiye_harit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53878"/>
            <a:ext cx="7344816" cy="4586867"/>
          </a:xfrm>
          <a:prstGeom prst="rect">
            <a:avLst/>
          </a:prstGeom>
        </p:spPr>
      </p:pic>
      <p:sp>
        <p:nvSpPr>
          <p:cNvPr id="12" name="11 Akış Çizelgesi: Öteki İşlem"/>
          <p:cNvSpPr/>
          <p:nvPr/>
        </p:nvSpPr>
        <p:spPr>
          <a:xfrm>
            <a:off x="2411760" y="222861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2. Kocaeli </a:t>
            </a:r>
          </a:p>
          <a:p>
            <a:pPr algn="ctr"/>
            <a:r>
              <a:rPr lang="tr-TR" sz="1050" b="1" dirty="0" smtClean="0"/>
              <a:t>-%1</a:t>
            </a:r>
            <a:endParaRPr lang="tr-TR" sz="1050" b="1" dirty="0"/>
          </a:p>
        </p:txBody>
      </p:sp>
      <p:sp>
        <p:nvSpPr>
          <p:cNvPr id="13" name="12 Akış Çizelgesi: Öteki İşlem"/>
          <p:cNvSpPr/>
          <p:nvPr/>
        </p:nvSpPr>
        <p:spPr>
          <a:xfrm>
            <a:off x="1763688" y="298926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3. Bursa </a:t>
            </a:r>
          </a:p>
          <a:p>
            <a:pPr algn="ctr"/>
            <a:r>
              <a:rPr lang="tr-TR" sz="1050" b="1" dirty="0" smtClean="0"/>
              <a:t>-%7</a:t>
            </a:r>
            <a:endParaRPr lang="tr-TR" sz="1050" b="1" dirty="0"/>
          </a:p>
        </p:txBody>
      </p:sp>
      <p:sp>
        <p:nvSpPr>
          <p:cNvPr id="16" name="15 Akış Çizelgesi: Öteki İşlem"/>
          <p:cNvSpPr/>
          <p:nvPr/>
        </p:nvSpPr>
        <p:spPr>
          <a:xfrm>
            <a:off x="1763688" y="251235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İstanbul </a:t>
            </a:r>
          </a:p>
          <a:p>
            <a:pPr algn="ctr"/>
            <a:r>
              <a:rPr lang="tr-TR" sz="1050" b="1" dirty="0" smtClean="0"/>
              <a:t>%4</a:t>
            </a:r>
            <a:endParaRPr lang="tr-TR" sz="1050" b="1" dirty="0"/>
          </a:p>
        </p:txBody>
      </p:sp>
      <p:sp>
        <p:nvSpPr>
          <p:cNvPr id="10" name="9 Akış Çizelgesi: Öteki İşlem"/>
          <p:cNvSpPr/>
          <p:nvPr/>
        </p:nvSpPr>
        <p:spPr>
          <a:xfrm>
            <a:off x="579706" y="365601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İzmir </a:t>
            </a:r>
          </a:p>
          <a:p>
            <a:pPr algn="ctr"/>
            <a:r>
              <a:rPr lang="tr-TR" sz="1050" b="1" dirty="0" smtClean="0"/>
              <a:t>-%</a:t>
            </a:r>
            <a:r>
              <a:rPr lang="tr-TR" sz="1050" b="1" dirty="0"/>
              <a:t>5</a:t>
            </a:r>
          </a:p>
        </p:txBody>
      </p:sp>
      <p:sp>
        <p:nvSpPr>
          <p:cNvPr id="14" name="13 Akış Çizelgesi: Öteki İşlem"/>
          <p:cNvSpPr/>
          <p:nvPr/>
        </p:nvSpPr>
        <p:spPr>
          <a:xfrm>
            <a:off x="3059832" y="310119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5. Ankara</a:t>
            </a:r>
          </a:p>
          <a:p>
            <a:pPr algn="ctr"/>
            <a:r>
              <a:rPr lang="tr-TR" sz="1050" b="1" dirty="0" smtClean="0"/>
              <a:t>-%1</a:t>
            </a:r>
            <a:endParaRPr lang="tr-TR" sz="1050" b="1" dirty="0"/>
          </a:p>
        </p:txBody>
      </p:sp>
      <p:sp>
        <p:nvSpPr>
          <p:cNvPr id="15" name="14 Akış Çizelgesi: Öteki İşlem"/>
          <p:cNvSpPr/>
          <p:nvPr/>
        </p:nvSpPr>
        <p:spPr>
          <a:xfrm>
            <a:off x="1493062" y="340142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7. Manisa %1</a:t>
            </a:r>
            <a:endParaRPr lang="tr-TR" sz="1050" b="1" dirty="0"/>
          </a:p>
        </p:txBody>
      </p:sp>
      <p:sp>
        <p:nvSpPr>
          <p:cNvPr id="17" name="16 Akış Çizelgesi: Öteki İşlem"/>
          <p:cNvSpPr/>
          <p:nvPr/>
        </p:nvSpPr>
        <p:spPr>
          <a:xfrm>
            <a:off x="1979712" y="395251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9</a:t>
            </a:r>
            <a:r>
              <a:rPr lang="tr-TR" sz="1050" b="1" dirty="0" smtClean="0"/>
              <a:t>. Denizli -%</a:t>
            </a:r>
            <a:r>
              <a:rPr lang="tr-TR" sz="1050" b="1" dirty="0"/>
              <a:t>2</a:t>
            </a:r>
          </a:p>
        </p:txBody>
      </p:sp>
      <p:sp>
        <p:nvSpPr>
          <p:cNvPr id="18" name="17 Akış Çizelgesi: Öteki İşlem"/>
          <p:cNvSpPr/>
          <p:nvPr/>
        </p:nvSpPr>
        <p:spPr>
          <a:xfrm>
            <a:off x="2771800" y="2674528"/>
            <a:ext cx="864096" cy="35165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8</a:t>
            </a:r>
            <a:r>
              <a:rPr lang="tr-TR" sz="1050" b="1" dirty="0" smtClean="0"/>
              <a:t>. Sakarya %16</a:t>
            </a:r>
            <a:endParaRPr lang="tr-TR" sz="1050" b="1" dirty="0"/>
          </a:p>
        </p:txBody>
      </p:sp>
      <p:sp>
        <p:nvSpPr>
          <p:cNvPr id="19" name="18 Akış Çizelgesi: Öteki İşlem"/>
          <p:cNvSpPr/>
          <p:nvPr/>
        </p:nvSpPr>
        <p:spPr>
          <a:xfrm>
            <a:off x="4266849" y="455722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Hatay</a:t>
            </a:r>
          </a:p>
          <a:p>
            <a:pPr algn="ctr"/>
            <a:r>
              <a:rPr lang="tr-TR" sz="1050" b="1" dirty="0" smtClean="0"/>
              <a:t>%33</a:t>
            </a:r>
            <a:endParaRPr lang="tr-TR" sz="1050" b="1" dirty="0"/>
          </a:p>
        </p:txBody>
      </p:sp>
      <p:sp>
        <p:nvSpPr>
          <p:cNvPr id="20" name="19 Akış Çizelgesi: Öteki İşlem"/>
          <p:cNvSpPr/>
          <p:nvPr/>
        </p:nvSpPr>
        <p:spPr>
          <a:xfrm>
            <a:off x="5130945" y="436510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6. Gaziantep </a:t>
            </a:r>
          </a:p>
          <a:p>
            <a:pPr algn="ctr"/>
            <a:r>
              <a:rPr lang="tr-TR" sz="1050" b="1" dirty="0" smtClean="0"/>
              <a:t>-%18</a:t>
            </a:r>
            <a:endParaRPr lang="tr-TR" sz="1050" b="1" dirty="0"/>
          </a:p>
        </p:txBody>
      </p:sp>
    </p:spTree>
    <p:extLst>
      <p:ext uri="{BB962C8B-B14F-4D97-AF65-F5344CB8AC3E}">
        <p14:creationId xmlns:p14="http://schemas.microsoft.com/office/powerpoint/2010/main" val="20891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411760" y="548680"/>
            <a:ext cx="6732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TEMMUZ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(‘000 $)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1477037"/>
              </p:ext>
            </p:extLst>
          </p:nvPr>
        </p:nvGraphicFramePr>
        <p:xfrm>
          <a:off x="1714348" y="1448401"/>
          <a:ext cx="5654089" cy="4419873"/>
        </p:xfrm>
        <a:graphic>
          <a:graphicData uri="http://schemas.openxmlformats.org/drawingml/2006/table">
            <a:tbl>
              <a:tblPr/>
              <a:tblGrid>
                <a:gridCol w="432048"/>
                <a:gridCol w="1778304"/>
                <a:gridCol w="1280440"/>
                <a:gridCol w="1267034"/>
                <a:gridCol w="89626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1.171.810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1.330.780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766.453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892.243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576.304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586.913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531.184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569.943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IRAK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1.062.305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569.542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RUSYA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613.343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535.981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A.B.D.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480.464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510.147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325.931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436.807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İRAN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243.049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305.994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HOLLANDA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245.908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285.731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GENEL TOPLAM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12.553.538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12.538.870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1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IM_SABLON 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PPT_TIM_SABLON 1</Template>
  <TotalTime>450</TotalTime>
  <Words>895</Words>
  <Application>Microsoft Office PowerPoint</Application>
  <PresentationFormat>On-screen Show (4:3)</PresentationFormat>
  <Paragraphs>430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PPT_TIM_SABLON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Metin Tabalu</dc:creator>
  <cp:lastModifiedBy>Metin TABALU</cp:lastModifiedBy>
  <cp:revision>361</cp:revision>
  <dcterms:created xsi:type="dcterms:W3CDTF">2013-06-18T07:12:31Z</dcterms:created>
  <dcterms:modified xsi:type="dcterms:W3CDTF">2014-08-01T05:36:28Z</dcterms:modified>
</cp:coreProperties>
</file>