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6004" r:id="rId1"/>
  </p:sldMasterIdLst>
  <p:notesMasterIdLst>
    <p:notesMasterId r:id="rId36"/>
  </p:notesMasterIdLst>
  <p:handoutMasterIdLst>
    <p:handoutMasterId r:id="rId37"/>
  </p:handoutMasterIdLst>
  <p:sldIdLst>
    <p:sldId id="371" r:id="rId2"/>
    <p:sldId id="725" r:id="rId3"/>
    <p:sldId id="816" r:id="rId4"/>
    <p:sldId id="817" r:id="rId5"/>
    <p:sldId id="820" r:id="rId6"/>
    <p:sldId id="819" r:id="rId7"/>
    <p:sldId id="818" r:id="rId8"/>
    <p:sldId id="823" r:id="rId9"/>
    <p:sldId id="828" r:id="rId10"/>
    <p:sldId id="829" r:id="rId11"/>
    <p:sldId id="830" r:id="rId12"/>
    <p:sldId id="831" r:id="rId13"/>
    <p:sldId id="760" r:id="rId14"/>
    <p:sldId id="701" r:id="rId15"/>
    <p:sldId id="753" r:id="rId16"/>
    <p:sldId id="815" r:id="rId17"/>
    <p:sldId id="786" r:id="rId18"/>
    <p:sldId id="749" r:id="rId19"/>
    <p:sldId id="801" r:id="rId20"/>
    <p:sldId id="800" r:id="rId21"/>
    <p:sldId id="805" r:id="rId22"/>
    <p:sldId id="806" r:id="rId23"/>
    <p:sldId id="808" r:id="rId24"/>
    <p:sldId id="810" r:id="rId25"/>
    <p:sldId id="807" r:id="rId26"/>
    <p:sldId id="811" r:id="rId27"/>
    <p:sldId id="809" r:id="rId28"/>
    <p:sldId id="595" r:id="rId29"/>
    <p:sldId id="826" r:id="rId30"/>
    <p:sldId id="768" r:id="rId31"/>
    <p:sldId id="692" r:id="rId32"/>
    <p:sldId id="827" r:id="rId33"/>
    <p:sldId id="758" r:id="rId34"/>
    <p:sldId id="711" r:id="rId35"/>
  </p:sldIdLst>
  <p:sldSz cx="9144000" cy="6858000" type="screen4x3"/>
  <p:notesSz cx="6888163" cy="100203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uman GÖLÜKCÜ" initials="NG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FF"/>
    <a:srgbClr val="FF3300"/>
    <a:srgbClr val="CC0000"/>
    <a:srgbClr val="000042"/>
    <a:srgbClr val="C0C0C0"/>
    <a:srgbClr val="84AEE0"/>
    <a:srgbClr val="BFD5EF"/>
    <a:srgbClr val="600000"/>
    <a:srgbClr val="0C7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ema Uygulanmış Stil 2 - Vurgu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Koyu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0" autoAdjust="0"/>
    <p:restoredTop sz="94622" autoAdjust="0"/>
  </p:normalViewPr>
  <p:slideViewPr>
    <p:cSldViewPr snapToGrid="0" snapToObjects="1">
      <p:cViewPr>
        <p:scale>
          <a:sx n="80" d="100"/>
          <a:sy n="80" d="100"/>
        </p:scale>
        <p:origin x="-1512" y="-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6"/>
    </p:cViewPr>
  </p:sorterViewPr>
  <p:notesViewPr>
    <p:cSldViewPr snapToGrid="0" snapToObjects="1">
      <p:cViewPr varScale="1">
        <p:scale>
          <a:sx n="52" d="100"/>
          <a:sy n="52" d="100"/>
        </p:scale>
        <p:origin x="-2934" y="-108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1015"/>
          </a:xfrm>
          <a:prstGeom prst="rect">
            <a:avLst/>
          </a:prstGeom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A8E29934-B500-4880-9EDC-AD702DB81770}" type="datetime1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17546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9" y="9517546"/>
            <a:ext cx="2984870" cy="501015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DB2BE9EB-E45C-4D1D-B39E-B5514CAEF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6235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1015"/>
          </a:xfrm>
          <a:prstGeom prst="rect">
            <a:avLst/>
          </a:prstGeom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0B376E35-66D0-482A-BB7B-8CADFA95D7BF}" type="datetime1">
              <a:rPr lang="en-US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tr-TR" noProof="0" smtClean="0"/>
              <a:t>Click to edit Master text styles</a:t>
            </a:r>
          </a:p>
          <a:p>
            <a:pPr lvl="1"/>
            <a:r>
              <a:rPr lang="tr-TR" noProof="0" smtClean="0"/>
              <a:t>Second level</a:t>
            </a:r>
          </a:p>
          <a:p>
            <a:pPr lvl="2"/>
            <a:r>
              <a:rPr lang="tr-TR" noProof="0" smtClean="0"/>
              <a:t>Third level</a:t>
            </a:r>
          </a:p>
          <a:p>
            <a:pPr lvl="3"/>
            <a:r>
              <a:rPr lang="tr-TR" noProof="0" smtClean="0"/>
              <a:t>Fourth level</a:t>
            </a:r>
          </a:p>
          <a:p>
            <a:pPr lvl="4"/>
            <a:r>
              <a:rPr lang="tr-TR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7546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7546"/>
            <a:ext cx="2984870" cy="501015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EE498E97-1629-4AD5-9057-247A00441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4595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B376E35-66D0-482A-BB7B-8CADFA95D7BF}" type="datetime1">
              <a:rPr lang="en-US" smtClean="0"/>
              <a:pPr>
                <a:defRPr/>
              </a:pPr>
              <a:t>10/23/2014</a:t>
            </a:fld>
            <a:endParaRPr lang="en-US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498E97-1629-4AD5-9057-247A00441CB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49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B376E35-66D0-482A-BB7B-8CADFA95D7BF}" type="datetime1">
              <a:rPr lang="en-US" smtClean="0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498E97-1629-4AD5-9057-247A00441CB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4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B376E35-66D0-482A-BB7B-8CADFA95D7BF}" type="datetime1">
              <a:rPr lang="en-US" smtClean="0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498E97-1629-4AD5-9057-247A00441CB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49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B376E35-66D0-482A-BB7B-8CADFA95D7BF}" type="datetime1">
              <a:rPr lang="en-US" smtClean="0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498E97-1629-4AD5-9057-247A00441CB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49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Üstbilgi Yer Tutucusu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ankara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6/23/2014</a:t>
            </a:r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98E97-1629-4AD5-9057-247A00441CB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08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So here</a:t>
            </a:r>
            <a:r>
              <a:rPr lang="de-DE" baseline="0" smtClean="0"/>
              <a:t> you can see the definition by pictures showing how complexity and productivity over time has developed progressively.</a:t>
            </a:r>
          </a:p>
          <a:p>
            <a:r>
              <a:rPr lang="de-DE" baseline="0" smtClean="0"/>
              <a:t>From machines, to production lines to PLC leading us to 4.0 where we have cyberphysical systems</a:t>
            </a:r>
          </a:p>
          <a:p>
            <a:r>
              <a:rPr lang="de-DE" baseline="0" smtClean="0"/>
              <a:t>That picture is taken from publicattion of acatech and Forschungsunion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309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 I 4.0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everywhere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leads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baseline="0" dirty="0" smtClean="0"/>
              <a:t> </a:t>
            </a:r>
            <a:r>
              <a:rPr lang="de-DE" dirty="0" err="1" smtClean="0"/>
              <a:t>questions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companies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actually</a:t>
            </a:r>
            <a:r>
              <a:rPr lang="de-DE" baseline="0" dirty="0" smtClean="0"/>
              <a:t>?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interpretations</a:t>
            </a:r>
            <a:r>
              <a:rPr lang="de-DE" baseline="0" dirty="0" smtClean="0"/>
              <a:t> 1.revolution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machines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automation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The 4.0 </a:t>
            </a:r>
            <a:r>
              <a:rPr lang="de-DE" baseline="0" dirty="0" err="1" smtClean="0"/>
              <a:t>describes</a:t>
            </a:r>
            <a:r>
              <a:rPr lang="de-DE" baseline="0" dirty="0" smtClean="0"/>
              <a:t> intelligent </a:t>
            </a:r>
            <a:r>
              <a:rPr lang="de-DE" baseline="0" dirty="0" err="1" smtClean="0"/>
              <a:t>products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equipment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capabilities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deal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real time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new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dynamic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organisation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environment</a:t>
            </a:r>
            <a:endParaRPr lang="de-DE" baseline="0" dirty="0" smtClean="0"/>
          </a:p>
          <a:p>
            <a:r>
              <a:rPr lang="de-DE" baseline="0" dirty="0" smtClean="0"/>
              <a:t>Think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internet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things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services</a:t>
            </a:r>
            <a:r>
              <a:rPr lang="de-DE" baseline="0" dirty="0" smtClean="0"/>
              <a:t>. Machines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talking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decisions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together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human </a:t>
            </a:r>
            <a:r>
              <a:rPr lang="de-DE" baseline="0" dirty="0" err="1" smtClean="0"/>
              <a:t>workers</a:t>
            </a:r>
            <a:r>
              <a:rPr lang="de-DE" baseline="0" dirty="0" smtClean="0"/>
              <a:t> in order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find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solution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</a:t>
            </a:r>
            <a:r>
              <a:rPr lang="de-DE" baseline="0" dirty="0" smtClean="0"/>
              <a:t>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6331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B376E35-66D0-482A-BB7B-8CADFA95D7BF}" type="datetime1">
              <a:rPr lang="en-US" smtClean="0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498E97-1629-4AD5-9057-247A00441CB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49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B376E35-66D0-482A-BB7B-8CADFA95D7BF}" type="datetime1">
              <a:rPr lang="en-US" smtClean="0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498E97-1629-4AD5-9057-247A00441CB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49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B376E35-66D0-482A-BB7B-8CADFA95D7BF}" type="datetime1">
              <a:rPr lang="en-US" smtClean="0"/>
              <a:pPr>
                <a:defRPr/>
              </a:pPr>
              <a:t>10/23/2014</a:t>
            </a:fld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498E97-1629-4AD5-9057-247A00441CB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49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Dikdörtgen 6"/>
          <p:cNvSpPr/>
          <p:nvPr userDrawn="1"/>
        </p:nvSpPr>
        <p:spPr>
          <a:xfrm>
            <a:off x="3560051" y="6426952"/>
            <a:ext cx="19389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white"/>
                </a:solidFill>
                <a:latin typeface="Calibri"/>
                <a:ea typeface="+mn-ea"/>
              </a:rPr>
              <a:t>Dr. MEHMET DUDAROĞLU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tr-TR" sz="900" b="1" dirty="0" smtClean="0">
                <a:solidFill>
                  <a:prstClr val="white"/>
                </a:solidFill>
                <a:latin typeface="Calibri"/>
                <a:ea typeface="+mn-ea"/>
              </a:rPr>
              <a:t>Yönetim Kurulu Başkanı</a:t>
            </a:r>
            <a:endParaRPr lang="en-US" sz="900" b="1" dirty="0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7897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7702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2239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442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55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476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891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790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44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457200" y="641277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4127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6553200" y="6412776"/>
            <a:ext cx="2133600" cy="365125"/>
          </a:xfrm>
          <a:prstGeom prst="rect">
            <a:avLst/>
          </a:prstGeom>
        </p:spPr>
        <p:txBody>
          <a:bodyPr/>
          <a:lstStyle/>
          <a:p>
            <a:fld id="{A0974227-B669-41A8-A2B4-3CB26AC5DBE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6916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457200" y="641277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4127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6553200" y="6412776"/>
            <a:ext cx="2133600" cy="365125"/>
          </a:xfrm>
          <a:prstGeom prst="rect">
            <a:avLst/>
          </a:prstGeom>
        </p:spPr>
        <p:txBody>
          <a:bodyPr/>
          <a:lstStyle/>
          <a:p>
            <a:fld id="{A0974227-B669-41A8-A2B4-3CB26AC5DBE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5932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1893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412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rgbClr val="002060"/>
                </a:solidFill>
              </a:defRPr>
            </a:lvl1pPr>
          </a:lstStyle>
          <a:p>
            <a:fld id="{A0974227-B669-41A8-A2B4-3CB26AC5DBE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05210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457200" y="641277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4127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6553200" y="6412776"/>
            <a:ext cx="2133600" cy="365125"/>
          </a:xfrm>
          <a:prstGeom prst="rect">
            <a:avLst/>
          </a:prstGeom>
        </p:spPr>
        <p:txBody>
          <a:bodyPr/>
          <a:lstStyle/>
          <a:p>
            <a:fld id="{A0974227-B669-41A8-A2B4-3CB26AC5DBE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531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412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rgbClr val="002060"/>
                </a:solidFill>
              </a:defRPr>
            </a:lvl1pPr>
          </a:lstStyle>
          <a:p>
            <a:fld id="{A0974227-B669-41A8-A2B4-3CB26AC5DBE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33669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2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0225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790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8051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457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403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9985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95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352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6555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D79465D-AB50-469F-91AC-11BE252CACFD}" type="slidenum">
              <a:rPr lang="tr-T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0" y="-6235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6000">
                <a:schemeClr val="tx2">
                  <a:lumMod val="75000"/>
                </a:schemeClr>
              </a:gs>
              <a:gs pos="9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0" y="6317633"/>
            <a:ext cx="9144000" cy="54036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6000">
                <a:schemeClr val="tx2">
                  <a:lumMod val="75000"/>
                </a:schemeClr>
              </a:gs>
              <a:gs pos="9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424" y="6549"/>
            <a:ext cx="626482" cy="52311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7313" y="6305322"/>
            <a:ext cx="545252" cy="55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1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5" r:id="rId1"/>
    <p:sldLayoutId id="2147486006" r:id="rId2"/>
    <p:sldLayoutId id="2147486007" r:id="rId3"/>
    <p:sldLayoutId id="2147486008" r:id="rId4"/>
    <p:sldLayoutId id="2147486009" r:id="rId5"/>
    <p:sldLayoutId id="2147486010" r:id="rId6"/>
    <p:sldLayoutId id="2147486011" r:id="rId7"/>
    <p:sldLayoutId id="2147486012" r:id="rId8"/>
    <p:sldLayoutId id="2147486013" r:id="rId9"/>
    <p:sldLayoutId id="2147486014" r:id="rId10"/>
    <p:sldLayoutId id="2147486015" r:id="rId11"/>
    <p:sldLayoutId id="2147486016" r:id="rId12"/>
    <p:sldLayoutId id="2147485805" r:id="rId13"/>
    <p:sldLayoutId id="2147485889" r:id="rId14"/>
    <p:sldLayoutId id="2147485868" r:id="rId15"/>
    <p:sldLayoutId id="2147485869" r:id="rId16"/>
    <p:sldLayoutId id="2147485870" r:id="rId17"/>
    <p:sldLayoutId id="2147485827" r:id="rId18"/>
    <p:sldLayoutId id="2147485807" r:id="rId19"/>
    <p:sldLayoutId id="2147485808" r:id="rId20"/>
    <p:sldLayoutId id="2147485832" r:id="rId21"/>
    <p:sldLayoutId id="2147485833" r:id="rId22"/>
    <p:sldLayoutId id="2147485751" r:id="rId23"/>
    <p:sldLayoutId id="2147485891" r:id="rId24"/>
    <p:sldLayoutId id="2147486017" r:id="rId2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hyperlink" Target="3_1_align_Norton.mp4" TargetMode="Externa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thecountdowntr.files.wordpress.com/2008/09/turkey-flag.jpg&amp;imgrefurl=http://thecountdowntr.wordpress.com/2008/09/19/eski-yarismalardaki-derecelerimiz/&amp;usg=__2Q1qLCICNy2wPGO3aCdSQnwji5I=&amp;h=300&amp;w=266&amp;sz=7&amp;hl=tr&amp;start=9&amp;um=1&amp;tbnid=aPP6KA7loS48EM:&amp;tbnh=116&amp;tbnw=103&amp;prev=/images?q=flag+turkey&amp;hl=tr&amp;lr=&amp;um=1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11" Type="http://schemas.openxmlformats.org/officeDocument/2006/relationships/image" Target="../media/image32.jpeg"/><Relationship Id="rId5" Type="http://schemas.openxmlformats.org/officeDocument/2006/relationships/image" Target="../media/image29.emf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4 Resim" descr="basariodulle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914400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66279" y="4663392"/>
            <a:ext cx="8830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  <a:solidFill>
                  <a:srgbClr val="002060"/>
                </a:solidFill>
              </a:rPr>
              <a:t>İzmir Üye Toplantısı</a:t>
            </a:r>
          </a:p>
          <a:p>
            <a:pPr algn="ctr"/>
            <a:r>
              <a:rPr lang="tr-TR" sz="40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  <a:solidFill>
                  <a:srgbClr val="002060"/>
                </a:solidFill>
              </a:rPr>
              <a:t>23 Ekim 2014 </a:t>
            </a:r>
            <a:endParaRPr lang="tr-TR" sz="4000" b="1" dirty="0">
              <a:ln>
                <a:solidFill>
                  <a:schemeClr val="accent1">
                    <a:alpha val="64000"/>
                  </a:schemeClr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10</a:t>
            </a:fld>
            <a:endParaRPr lang="tr-TR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-496" y="55224"/>
            <a:ext cx="40651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tr-TR" sz="2000" b="1" dirty="0" smtClean="0">
                <a:solidFill>
                  <a:prstClr val="white"/>
                </a:solidFill>
              </a:rPr>
              <a:t>VERİ GİRİŞ ORANLARI</a:t>
            </a:r>
            <a:endParaRPr lang="tr-TR" sz="2000" b="1" dirty="0">
              <a:solidFill>
                <a:prstClr val="white"/>
              </a:solidFill>
            </a:endParaRPr>
          </a:p>
        </p:txBody>
      </p:sp>
      <p:sp>
        <p:nvSpPr>
          <p:cNvPr id="7" name="Metin kutusu 1"/>
          <p:cNvSpPr txBox="1"/>
          <p:nvPr/>
        </p:nvSpPr>
        <p:spPr>
          <a:xfrm>
            <a:off x="2860673" y="1014622"/>
            <a:ext cx="33849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%50-%75 arası </a:t>
            </a:r>
          </a:p>
          <a:p>
            <a:pPr algn="ctr"/>
            <a:endParaRPr lang="tr-TR" sz="28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1045798" y="1968729"/>
          <a:ext cx="7036130" cy="3149536"/>
        </p:xfrm>
        <a:graphic>
          <a:graphicData uri="http://schemas.openxmlformats.org/drawingml/2006/table">
            <a:tbl>
              <a:tblPr/>
              <a:tblGrid>
                <a:gridCol w="5726274"/>
                <a:gridCol w="1309856"/>
              </a:tblGrid>
              <a:tr h="64105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Firma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Firma </a:t>
                      </a:r>
                      <a:r>
                        <a:rPr lang="tr-TR" sz="1600" b="1" i="0" u="none" strike="noStrike" baseline="0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tr-TR" sz="16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Yüzde</a:t>
                      </a:r>
                      <a:endParaRPr lang="tr-TR" sz="16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İZMİR SENKROMEÇ SAN. VE TİC. A.Ş.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EXACT </a:t>
                      </a: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SYSTEMS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HPT HARTNER TEKNİK PARÇA SAN. VE TİC. LTD. ŞTİ.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TEMEL CONTA SAN. VE TİC. A.Ş.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İZELTAŞ EL ALETLERİ SAN. VE TİC. A.Ş.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EGE ENDÜSTRİ VE TİC. A.Ş.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BODYCOTE ISTAŞ ISIL İŞLEM SAN. VE TİC. A.Ş.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RAPRO KİMYA TURİZM BİLİŞİM SAN. VE TİC. A.Ş.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TERBAY MAKİNA ENDÜSTRİ VE TİCARET A.Ş.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11</a:t>
            </a:fld>
            <a:endParaRPr lang="tr-TR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-496" y="55224"/>
            <a:ext cx="40651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tr-TR" sz="2000" b="1" dirty="0" smtClean="0">
                <a:solidFill>
                  <a:prstClr val="white"/>
                </a:solidFill>
              </a:rPr>
              <a:t>VERİ GİRİŞ ORANLARI</a:t>
            </a:r>
            <a:endParaRPr lang="tr-TR" sz="2000" b="1" dirty="0">
              <a:solidFill>
                <a:prstClr val="white"/>
              </a:solidFill>
            </a:endParaRPr>
          </a:p>
        </p:txBody>
      </p:sp>
      <p:sp>
        <p:nvSpPr>
          <p:cNvPr id="7" name="Metin kutusu 1"/>
          <p:cNvSpPr txBox="1"/>
          <p:nvPr/>
        </p:nvSpPr>
        <p:spPr>
          <a:xfrm>
            <a:off x="3930204" y="795647"/>
            <a:ext cx="126004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b="1" dirty="0" smtClean="0">
                <a:solidFill>
                  <a:srgbClr val="FF0000"/>
                </a:solidFill>
              </a:rPr>
              <a:t>&lt; %50</a:t>
            </a:r>
          </a:p>
        </p:txBody>
      </p:sp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1092525" y="1915641"/>
          <a:ext cx="7036130" cy="3428256"/>
        </p:xfrm>
        <a:graphic>
          <a:graphicData uri="http://schemas.openxmlformats.org/drawingml/2006/table">
            <a:tbl>
              <a:tblPr/>
              <a:tblGrid>
                <a:gridCol w="5726274"/>
                <a:gridCol w="1309856"/>
              </a:tblGrid>
              <a:tr h="64105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Firma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6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Firma </a:t>
                      </a:r>
                      <a:br>
                        <a:rPr lang="tr-TR" sz="16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tr-TR" sz="16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Yüzde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EGEMET EGE METAL DÖVME SA. VE TİC. LTD. ŞTİ.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MAHLE MOTOR PARÇALARI SANAYİ VE TİCARET A.Ş.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ATİK METAL SAN. VE TİC. A.Ş.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CUMMİNS SINAİ VE OTOMOTİV ÜRÜNLERİ SAN. VE TİC. LTD. ŞTİ.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EKİPSAN KALIP VE MAKİNA SAN. TİC. LTD. ŞTİ.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ERENLİ SAÇ PROFİL KAUÇUK VE PLASTİK SAN. VE TİC. A.Ş.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İNELLİ PLASTİK TEKSTİL OTOMOTİV SAN. VE TİC. A.Ş.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SAFKAR EGE SOĞUTMACILIK KLİ. SOĞ. HAVA TES. İHR. İTH</a:t>
                      </a: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 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AŞ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TEKNİK OTOMAT SANAYİ VE TİCARET LTD. ŞTİ.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20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TİRSAN KARDAN A.Ş.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12</a:t>
            </a:fld>
            <a:endParaRPr lang="tr-TR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-496" y="55224"/>
            <a:ext cx="40651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tr-TR" sz="2000" b="1" dirty="0" smtClean="0">
                <a:solidFill>
                  <a:prstClr val="white"/>
                </a:solidFill>
              </a:rPr>
              <a:t>UR-GE</a:t>
            </a:r>
            <a:endParaRPr lang="tr-TR" sz="2000" b="1" dirty="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9" t="10213" r="31862" b="11489"/>
          <a:stretch/>
        </p:blipFill>
        <p:spPr bwMode="auto">
          <a:xfrm>
            <a:off x="1115616" y="1522683"/>
            <a:ext cx="3620216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1" t="12917" r="31798" b="6806"/>
          <a:stretch/>
        </p:blipFill>
        <p:spPr bwMode="auto">
          <a:xfrm>
            <a:off x="4740768" y="1499856"/>
            <a:ext cx="353429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Metin kutusu 4"/>
          <p:cNvSpPr txBox="1"/>
          <p:nvPr/>
        </p:nvSpPr>
        <p:spPr>
          <a:xfrm>
            <a:off x="35496" y="754345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latin typeface="Arial" pitchFamily="34" charset="0"/>
                <a:cs typeface="Arial" pitchFamily="34" charset="0"/>
              </a:rPr>
              <a:t>Ekonomi Bakanlığı e</a:t>
            </a: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iyi projeyi seçti: </a:t>
            </a:r>
            <a:endParaRPr lang="tr-TR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tr-TR" sz="2000" b="1" dirty="0">
                <a:latin typeface="Arial" pitchFamily="34" charset="0"/>
                <a:cs typeface="Arial" pitchFamily="34" charset="0"/>
              </a:rPr>
              <a:t>Kapasite </a:t>
            </a: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Geliştirme Alanında </a:t>
            </a:r>
            <a:r>
              <a:rPr lang="tr-T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 İyi Uygulama </a:t>
            </a:r>
            <a:r>
              <a:rPr lang="tr-TR" sz="2000" b="1" dirty="0" err="1">
                <a:latin typeface="Arial" pitchFamily="34" charset="0"/>
                <a:cs typeface="Arial" pitchFamily="34" charset="0"/>
              </a:rPr>
              <a:t>TAYSAD’dan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920" y="638556"/>
            <a:ext cx="6614160" cy="55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0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4 Resim" descr="basariodulle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914400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927383" y="3422093"/>
            <a:ext cx="52715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endParaRPr lang="tr-TR" sz="2000" b="1" dirty="0" smtClean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endParaRPr lang="tr-TR" sz="20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endParaRPr lang="tr-TR" sz="2000" b="1" dirty="0" smtClean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endParaRPr lang="tr-TR" sz="20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r>
              <a:rPr lang="tr-TR" sz="20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Alper KANCA</a:t>
            </a:r>
          </a:p>
          <a:p>
            <a:r>
              <a:rPr lang="tr-TR" sz="20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TAYSAD Yönetim Kurulu Başkan Vekili</a:t>
            </a:r>
            <a:endParaRPr lang="tr-TR" sz="20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65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-497" y="41073"/>
            <a:ext cx="62298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tr-TR" sz="2400" b="1" dirty="0" smtClean="0">
                <a:solidFill>
                  <a:prstClr val="white"/>
                </a:solidFill>
              </a:rPr>
              <a:t>2014 SEKTÖR VERİLERİ - TÜRKİYE</a:t>
            </a:r>
            <a:endParaRPr lang="en-US" sz="2400" b="1" dirty="0">
              <a:solidFill>
                <a:prstClr val="white"/>
              </a:solidFill>
            </a:endParaRPr>
          </a:p>
        </p:txBody>
      </p:sp>
      <p:grpSp>
        <p:nvGrpSpPr>
          <p:cNvPr id="9" name="8 Grup"/>
          <p:cNvGrpSpPr/>
          <p:nvPr/>
        </p:nvGrpSpPr>
        <p:grpSpPr>
          <a:xfrm>
            <a:off x="875522" y="502738"/>
            <a:ext cx="7466027" cy="5909310"/>
            <a:chOff x="875522" y="1474014"/>
            <a:chExt cx="7466027" cy="5909310"/>
          </a:xfrm>
        </p:grpSpPr>
        <p:sp>
          <p:nvSpPr>
            <p:cNvPr id="5" name="Metin kutusu 4"/>
            <p:cNvSpPr txBox="1"/>
            <p:nvPr/>
          </p:nvSpPr>
          <p:spPr>
            <a:xfrm>
              <a:off x="875522" y="1474014"/>
              <a:ext cx="7466027" cy="590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sz="2000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endParaRP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Ana Sanayi Üretimi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Toplam Kümülatif-Adet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					2013 Eylül Sonu -  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  <a:solidFill>
                    <a:srgbClr val="FF0000"/>
                  </a:solidFill>
                </a:rPr>
                <a:t>840.143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 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					2014 Eylül Sonu -  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  <a:solidFill>
                    <a:srgbClr val="FF0000"/>
                  </a:solidFill>
                </a:rPr>
                <a:t>835.782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Otomobil Kümülatif-Adet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					2013 Eylül Sonu -  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  <a:solidFill>
                    <a:srgbClr val="FF0000"/>
                  </a:solidFill>
                </a:rPr>
                <a:t>464.530</a:t>
              </a:r>
              <a:endParaRPr lang="tr-TR" sz="1600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endParaRP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					2014 Eylül Sonu -  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  <a:solidFill>
                    <a:srgbClr val="FF0000"/>
                  </a:solidFill>
                </a:rPr>
                <a:t>531.492</a:t>
              </a:r>
            </a:p>
            <a:p>
              <a:endParaRPr lang="tr-TR" sz="1600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endParaRP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Hafif Ticari Kümülatif -Adet 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					2013 Eylül Sonu -  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  <a:solidFill>
                    <a:srgbClr val="FF0000"/>
                  </a:solidFill>
                </a:rPr>
                <a:t>375.613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					2014 Eylül Sonu -  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  <a:solidFill>
                    <a:srgbClr val="FF0000"/>
                  </a:solidFill>
                </a:rPr>
                <a:t>304.290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		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İç Pazar Satışları (Kümülatif-Adet)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					2013 Eylül Sonu -  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  <a:solidFill>
                    <a:srgbClr val="FF0000"/>
                  </a:solidFill>
                </a:rPr>
                <a:t>614,112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					2014 Eylül Sonu -  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  <a:solidFill>
                    <a:srgbClr val="FF0000"/>
                  </a:solidFill>
                </a:rPr>
                <a:t>500.301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Tedarik Sanayi İhracatı (Kümülatif-USD)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					2013 Eylül Sonu -  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  <a:solidFill>
                    <a:srgbClr val="FF0000"/>
                  </a:solidFill>
                </a:rPr>
                <a:t>6,7 Milyar 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					2014 Eylül Sonu -  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  <a:solidFill>
                    <a:srgbClr val="FF0000"/>
                  </a:solidFill>
                </a:rPr>
                <a:t>7,3 Milyar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Otomotiv Sanayi İhracatı </a:t>
              </a:r>
              <a:r>
                <a:rPr lang="tr-TR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(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Kümülatif-USD</a:t>
              </a:r>
              <a:r>
                <a:rPr lang="tr-TR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)</a:t>
              </a:r>
              <a:endParaRPr lang="tr-TR" sz="1600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endParaRP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					2013 Eylül Sonu -  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  <a:solidFill>
                    <a:srgbClr val="FF0000"/>
                  </a:solidFill>
                </a:rPr>
                <a:t>15,8 Milyar</a:t>
              </a: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					2014 Eylül Sonu -  </a:t>
              </a:r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  <a:solidFill>
                    <a:srgbClr val="FF0000"/>
                  </a:solidFill>
                </a:rPr>
                <a:t>17,3 Milyar</a:t>
              </a:r>
              <a:endParaRPr lang="tr-TR" sz="1600" dirty="0">
                <a:ln>
                  <a:solidFill>
                    <a:schemeClr val="accent1">
                      <a:alpha val="64000"/>
                    </a:schemeClr>
                  </a:solidFill>
                </a:ln>
                <a:solidFill>
                  <a:srgbClr val="FF0000"/>
                </a:solidFill>
              </a:endParaRPr>
            </a:p>
            <a:p>
              <a:r>
                <a:rPr lang="tr-TR" sz="1600" dirty="0" smtClean="0">
                  <a:ln>
                    <a:solidFill>
                      <a:schemeClr val="accent1">
                        <a:alpha val="64000"/>
                      </a:schemeClr>
                    </a:solidFill>
                  </a:ln>
                </a:rPr>
                <a:t> 			</a:t>
              </a:r>
              <a:endParaRPr lang="tr-TR" sz="1600" i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endParaRPr>
            </a:p>
          </p:txBody>
        </p:sp>
        <p:sp>
          <p:nvSpPr>
            <p:cNvPr id="2" name="Metin kutusu 1"/>
            <p:cNvSpPr txBox="1"/>
            <p:nvPr/>
          </p:nvSpPr>
          <p:spPr>
            <a:xfrm>
              <a:off x="6881814" y="2533087"/>
              <a:ext cx="7905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>
                  <a:ln>
                    <a:solidFill>
                      <a:schemeClr val="accent1">
                        <a:alpha val="64000"/>
                      </a:schemeClr>
                    </a:solidFill>
                  </a:ln>
                </a:defRPr>
              </a:lvl1pPr>
            </a:lstStyle>
            <a:p>
              <a:r>
                <a:rPr lang="tr-TR" dirty="0" smtClean="0">
                  <a:solidFill>
                    <a:srgbClr val="0000FF"/>
                  </a:solidFill>
                </a:rPr>
                <a:t> </a:t>
              </a:r>
              <a:r>
                <a:rPr lang="tr-TR" dirty="0" smtClean="0">
                  <a:solidFill>
                    <a:srgbClr val="FF0000"/>
                  </a:solidFill>
                </a:rPr>
                <a:t>-%1</a:t>
              </a:r>
              <a:endParaRPr lang="tr-TR" dirty="0">
                <a:solidFill>
                  <a:srgbClr val="FF0000"/>
                </a:solidFill>
              </a:endParaRPr>
            </a:p>
          </p:txBody>
        </p:sp>
        <p:sp>
          <p:nvSpPr>
            <p:cNvPr id="6" name="Metin kutusu 5"/>
            <p:cNvSpPr txBox="1"/>
            <p:nvPr/>
          </p:nvSpPr>
          <p:spPr>
            <a:xfrm>
              <a:off x="6881816" y="6568205"/>
              <a:ext cx="10382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>
                  <a:ln>
                    <a:solidFill>
                      <a:schemeClr val="accent1">
                        <a:alpha val="64000"/>
                      </a:schemeClr>
                    </a:solidFill>
                  </a:ln>
                </a:defRPr>
              </a:lvl1pPr>
            </a:lstStyle>
            <a:p>
              <a:r>
                <a:rPr lang="tr-TR" dirty="0" smtClean="0">
                  <a:solidFill>
                    <a:srgbClr val="FF0000"/>
                  </a:solidFill>
                </a:rPr>
                <a:t>  %9</a:t>
              </a:r>
              <a:endParaRPr lang="tr-TR" dirty="0">
                <a:solidFill>
                  <a:srgbClr val="FF0000"/>
                </a:solidFill>
              </a:endParaRPr>
            </a:p>
          </p:txBody>
        </p:sp>
        <p:sp>
          <p:nvSpPr>
            <p:cNvPr id="7" name="Metin kutusu 6"/>
            <p:cNvSpPr txBox="1"/>
            <p:nvPr/>
          </p:nvSpPr>
          <p:spPr>
            <a:xfrm>
              <a:off x="6881816" y="5834810"/>
              <a:ext cx="10382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>
                  <a:ln>
                    <a:solidFill>
                      <a:schemeClr val="accent1">
                        <a:alpha val="64000"/>
                      </a:schemeClr>
                    </a:solidFill>
                  </a:ln>
                </a:defRPr>
              </a:lvl1pPr>
            </a:lstStyle>
            <a:p>
              <a:r>
                <a:rPr lang="tr-TR" dirty="0" smtClean="0">
                  <a:solidFill>
                    <a:srgbClr val="FF0000"/>
                  </a:solidFill>
                </a:rPr>
                <a:t>  %9</a:t>
              </a:r>
              <a:endParaRPr lang="tr-TR" dirty="0">
                <a:solidFill>
                  <a:srgbClr val="FF0000"/>
                </a:solidFill>
              </a:endParaRPr>
            </a:p>
          </p:txBody>
        </p:sp>
        <p:sp>
          <p:nvSpPr>
            <p:cNvPr id="8" name="Metin kutusu 7"/>
            <p:cNvSpPr txBox="1"/>
            <p:nvPr/>
          </p:nvSpPr>
          <p:spPr>
            <a:xfrm>
              <a:off x="6881814" y="5015799"/>
              <a:ext cx="10382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>
                  <a:ln>
                    <a:solidFill>
                      <a:schemeClr val="accent1">
                        <a:alpha val="64000"/>
                      </a:schemeClr>
                    </a:solidFill>
                  </a:ln>
                </a:defRPr>
              </a:lvl1pPr>
            </a:lstStyle>
            <a:p>
              <a:r>
                <a:rPr lang="tr-TR" dirty="0" smtClean="0">
                  <a:solidFill>
                    <a:srgbClr val="FF0000"/>
                  </a:solidFill>
                </a:rPr>
                <a:t>- %19</a:t>
              </a:r>
              <a:endParaRPr lang="tr-TR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Metin kutusu 1"/>
          <p:cNvSpPr txBox="1"/>
          <p:nvPr/>
        </p:nvSpPr>
        <p:spPr>
          <a:xfrm>
            <a:off x="6879839" y="2129836"/>
            <a:ext cx="79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n>
                  <a:solidFill>
                    <a:schemeClr val="accent1">
                      <a:alpha val="64000"/>
                    </a:schemeClr>
                  </a:solidFill>
                </a:ln>
              </a:defRPr>
            </a:lvl1pPr>
          </a:lstStyle>
          <a:p>
            <a:r>
              <a:rPr lang="tr-TR" dirty="0" smtClean="0">
                <a:solidFill>
                  <a:srgbClr val="0000FF"/>
                </a:solidFill>
              </a:rPr>
              <a:t> </a:t>
            </a:r>
            <a:r>
              <a:rPr lang="tr-TR" dirty="0" smtClean="0">
                <a:solidFill>
                  <a:srgbClr val="FF0000"/>
                </a:solidFill>
              </a:rPr>
              <a:t>%14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1" name="Metin kutusu 1"/>
          <p:cNvSpPr txBox="1"/>
          <p:nvPr/>
        </p:nvSpPr>
        <p:spPr>
          <a:xfrm>
            <a:off x="6854114" y="3006611"/>
            <a:ext cx="1065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n>
                  <a:solidFill>
                    <a:schemeClr val="accent1">
                      <a:alpha val="64000"/>
                    </a:schemeClr>
                  </a:solidFill>
                </a:ln>
              </a:defRPr>
            </a:lvl1pPr>
          </a:lstStyle>
          <a:p>
            <a:r>
              <a:rPr lang="tr-TR" dirty="0" smtClean="0">
                <a:solidFill>
                  <a:srgbClr val="0000FF"/>
                </a:solidFill>
              </a:rPr>
              <a:t> </a:t>
            </a:r>
            <a:r>
              <a:rPr lang="tr-TR" dirty="0" smtClean="0">
                <a:solidFill>
                  <a:srgbClr val="FF0000"/>
                </a:solidFill>
              </a:rPr>
              <a:t>-%19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56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-497" y="41073"/>
            <a:ext cx="62298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tr-TR" sz="2400" b="1" dirty="0" smtClean="0">
                <a:solidFill>
                  <a:prstClr val="white"/>
                </a:solidFill>
              </a:rPr>
              <a:t>2014 SEKTÖR VERİLERİ - KÜRESEL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876290" y="1120676"/>
            <a:ext cx="6924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OTOMOBİL + HAFİF TİCARİ</a:t>
            </a:r>
          </a:p>
          <a:p>
            <a:endParaRPr lang="tr-TR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TOPLAM   ÜRETİM TAHMİNLERİ 2011-2014-2017</a:t>
            </a:r>
          </a:p>
          <a:p>
            <a:r>
              <a:rPr lang="tr-TR" i="1" dirty="0" smtClean="0">
                <a:solidFill>
                  <a:schemeClr val="tx2">
                    <a:lumMod val="75000"/>
                  </a:schemeClr>
                </a:solidFill>
              </a:rPr>
              <a:t>2011 – 76,7 MİLYON ADET</a:t>
            </a:r>
          </a:p>
          <a:p>
            <a:r>
              <a:rPr lang="tr-TR" i="1" dirty="0" smtClean="0">
                <a:solidFill>
                  <a:schemeClr val="tx2">
                    <a:lumMod val="75000"/>
                  </a:schemeClr>
                </a:solidFill>
              </a:rPr>
              <a:t>2014 – 86.2 MİLYON ADET	% 6,9 </a:t>
            </a:r>
          </a:p>
          <a:p>
            <a:r>
              <a:rPr lang="tr-TR" i="1" dirty="0" smtClean="0">
                <a:solidFill>
                  <a:schemeClr val="tx2">
                    <a:lumMod val="75000"/>
                  </a:schemeClr>
                </a:solidFill>
              </a:rPr>
              <a:t>2017 – 100.5 MİLYON ADET	% 16,6</a:t>
            </a:r>
            <a:endParaRPr lang="tr-TR" i="1" dirty="0">
              <a:solidFill>
                <a:schemeClr val="tx2">
                  <a:lumMod val="75000"/>
                </a:schemeClr>
              </a:solidFill>
            </a:endParaRPr>
          </a:p>
          <a:p>
            <a:endParaRPr lang="tr-TR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tr-TR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tr-TR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tr-T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885815" y="2923425"/>
            <a:ext cx="3571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EU ÜRETİM TAHMİNLERİ</a:t>
            </a:r>
          </a:p>
          <a:p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2011 </a:t>
            </a:r>
            <a:r>
              <a:rPr lang="tr-TR" i="1" dirty="0" smtClean="0">
                <a:solidFill>
                  <a:schemeClr val="tx2">
                    <a:lumMod val="75000"/>
                  </a:schemeClr>
                </a:solidFill>
              </a:rPr>
              <a:t>– 16,2   MİLYON </a:t>
            </a:r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ADET</a:t>
            </a:r>
          </a:p>
          <a:p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2014 – </a:t>
            </a:r>
            <a:r>
              <a:rPr lang="tr-TR" i="1" dirty="0" smtClean="0">
                <a:solidFill>
                  <a:schemeClr val="tx2">
                    <a:lumMod val="75000"/>
                  </a:schemeClr>
                </a:solidFill>
              </a:rPr>
              <a:t>16,6   </a:t>
            </a:r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MİLYON ADET</a:t>
            </a:r>
          </a:p>
          <a:p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2017 – </a:t>
            </a:r>
            <a:r>
              <a:rPr lang="tr-TR" i="1" dirty="0" smtClean="0">
                <a:solidFill>
                  <a:schemeClr val="tx2">
                    <a:lumMod val="75000"/>
                  </a:schemeClr>
                </a:solidFill>
              </a:rPr>
              <a:t>18,4   </a:t>
            </a:r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MİLYON ADET</a:t>
            </a:r>
          </a:p>
          <a:p>
            <a:endParaRPr lang="tr-T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729090" y="2961525"/>
            <a:ext cx="3571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ÇİN ÜRETİM TAHMİNLERİ</a:t>
            </a:r>
          </a:p>
          <a:p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2011 –  </a:t>
            </a:r>
            <a:r>
              <a:rPr lang="tr-TR" i="1" dirty="0" smtClean="0">
                <a:solidFill>
                  <a:schemeClr val="tx2">
                    <a:lumMod val="75000"/>
                  </a:schemeClr>
                </a:solidFill>
              </a:rPr>
              <a:t> 17,1 </a:t>
            </a:r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MİLYON ADET</a:t>
            </a:r>
          </a:p>
          <a:p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2014 –   </a:t>
            </a:r>
            <a:r>
              <a:rPr lang="tr-TR" i="1" dirty="0" smtClean="0">
                <a:solidFill>
                  <a:schemeClr val="tx2">
                    <a:lumMod val="75000"/>
                  </a:schemeClr>
                </a:solidFill>
              </a:rPr>
              <a:t>22,7 </a:t>
            </a:r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MİLYON ADET</a:t>
            </a:r>
          </a:p>
          <a:p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2017 –   </a:t>
            </a:r>
            <a:r>
              <a:rPr lang="tr-TR" i="1" dirty="0" smtClean="0">
                <a:solidFill>
                  <a:schemeClr val="tx2">
                    <a:lumMod val="75000"/>
                  </a:schemeClr>
                </a:solidFill>
              </a:rPr>
              <a:t>28,7 MİLYON ADET</a:t>
            </a:r>
            <a:endParaRPr lang="tr-TR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tr-T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Sağ Ok 6"/>
          <p:cNvSpPr/>
          <p:nvPr/>
        </p:nvSpPr>
        <p:spPr>
          <a:xfrm rot="18602891" flipV="1">
            <a:off x="5073841" y="2598607"/>
            <a:ext cx="244602" cy="128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3"/>
          <p:cNvSpPr txBox="1"/>
          <p:nvPr/>
        </p:nvSpPr>
        <p:spPr>
          <a:xfrm>
            <a:off x="2503532" y="4037219"/>
            <a:ext cx="3571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ABD ÜRETİM TAHMİNLERİ</a:t>
            </a:r>
          </a:p>
          <a:p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2011 – </a:t>
            </a:r>
            <a:r>
              <a:rPr lang="tr-TR" i="1" dirty="0" smtClean="0">
                <a:solidFill>
                  <a:schemeClr val="tx2">
                    <a:lumMod val="75000"/>
                  </a:schemeClr>
                </a:solidFill>
              </a:rPr>
              <a:t> 8,4 MİLYON </a:t>
            </a:r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ADET</a:t>
            </a:r>
          </a:p>
          <a:p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2014 – </a:t>
            </a:r>
            <a:r>
              <a:rPr lang="tr-TR" i="1" dirty="0" smtClean="0">
                <a:solidFill>
                  <a:schemeClr val="tx2">
                    <a:lumMod val="75000"/>
                  </a:schemeClr>
                </a:solidFill>
              </a:rPr>
              <a:t> 11,3 MİLYON </a:t>
            </a:r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ADET</a:t>
            </a:r>
          </a:p>
          <a:p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2017 – </a:t>
            </a:r>
            <a:r>
              <a:rPr lang="tr-TR" i="1" dirty="0" smtClean="0">
                <a:solidFill>
                  <a:schemeClr val="tx2">
                    <a:lumMod val="75000"/>
                  </a:schemeClr>
                </a:solidFill>
              </a:rPr>
              <a:t> 12,0  </a:t>
            </a:r>
            <a:r>
              <a:rPr lang="tr-TR" i="1" dirty="0">
                <a:solidFill>
                  <a:schemeClr val="tx2">
                    <a:lumMod val="75000"/>
                  </a:schemeClr>
                </a:solidFill>
              </a:rPr>
              <a:t>MİLYON ADET</a:t>
            </a:r>
          </a:p>
          <a:p>
            <a:endParaRPr lang="tr-T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Sağ Ok 6"/>
          <p:cNvSpPr/>
          <p:nvPr/>
        </p:nvSpPr>
        <p:spPr>
          <a:xfrm rot="18602891" flipV="1">
            <a:off x="5042027" y="2281424"/>
            <a:ext cx="244602" cy="128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3355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 11"/>
          <p:cNvSpPr/>
          <p:nvPr/>
        </p:nvSpPr>
        <p:spPr>
          <a:xfrm>
            <a:off x="305946" y="802417"/>
            <a:ext cx="5726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tx2"/>
                </a:solidFill>
              </a:rPr>
              <a:t>Küresel Rekabet Raporu</a:t>
            </a:r>
          </a:p>
          <a:p>
            <a:pPr algn="ctr"/>
            <a:r>
              <a:rPr lang="tr-TR" sz="2400" b="1" dirty="0" smtClean="0">
                <a:solidFill>
                  <a:schemeClr val="tx2"/>
                </a:solidFill>
              </a:rPr>
              <a:t>2014 - 2015</a:t>
            </a:r>
            <a:endParaRPr lang="tr-T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4" y="3538104"/>
            <a:ext cx="2675571" cy="1787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46" y="1722209"/>
            <a:ext cx="2530849" cy="156069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868" y="0"/>
            <a:ext cx="686950" cy="515829"/>
          </a:xfrm>
          <a:prstGeom prst="rect">
            <a:avLst/>
          </a:prstGeom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-497" y="41073"/>
            <a:ext cx="8907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tr-TR" sz="2400" b="1" dirty="0" smtClean="0">
                <a:solidFill>
                  <a:prstClr val="white"/>
                </a:solidFill>
              </a:rPr>
              <a:t>KÜRESEL REKABET DÜZEYİ</a:t>
            </a:r>
            <a:endParaRPr lang="en-US" sz="2400" b="1" dirty="0">
              <a:solidFill>
                <a:prstClr val="white"/>
              </a:solidFill>
            </a:endParaRPr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56300"/>
              </p:ext>
            </p:extLst>
          </p:nvPr>
        </p:nvGraphicFramePr>
        <p:xfrm>
          <a:off x="315470" y="1873134"/>
          <a:ext cx="5688000" cy="313429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77756"/>
                <a:gridCol w="1080655"/>
                <a:gridCol w="1229589"/>
              </a:tblGrid>
              <a:tr h="604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cap="all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Rekabetçilik Endeksi Bileşeni</a:t>
                      </a:r>
                      <a:endParaRPr lang="tr-TR" sz="12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tr-TR" sz="1400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(144</a:t>
                      </a:r>
                      <a:r>
                        <a:rPr lang="tr-TR" sz="1400" b="1" cap="all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Ülke)</a:t>
                      </a:r>
                      <a:endParaRPr lang="tr-TR" sz="14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tr-TR" sz="1400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(148</a:t>
                      </a:r>
                      <a:r>
                        <a:rPr lang="tr-TR" sz="1400" b="1" cap="all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ÜLKE)</a:t>
                      </a:r>
                      <a:endParaRPr lang="tr-TR" sz="14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432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Kurumsal yapılanma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1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Altyapı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1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Sağlık ve ilköğretim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26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Yüksek öğretim ve işbaşında eğitim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968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Emtia-Mal piyasalarının etkinliği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Pazar büyüklüğü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latin typeface="Arial" pitchFamily="34" charset="0"/>
                          <a:cs typeface="Arial" pitchFamily="34" charset="0"/>
                        </a:rPr>
                        <a:t>İnovasyon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82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İşgücü piyasaları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131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130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82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Makroekonomik ortam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110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Mali piyasaların gelişmişliği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tr-TR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48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-497" y="41073"/>
            <a:ext cx="8907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tr-TR" sz="2400" b="1" dirty="0" smtClean="0">
                <a:solidFill>
                  <a:prstClr val="white"/>
                </a:solidFill>
              </a:rPr>
              <a:t>KÜRESEL REKABET DÜZEYİ</a:t>
            </a:r>
            <a:endParaRPr lang="en-US" sz="2400" b="1" dirty="0">
              <a:solidFill>
                <a:prstClr val="white"/>
              </a:solidFill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9791" y="1561943"/>
            <a:ext cx="4067175" cy="473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Metin kutusu 2"/>
          <p:cNvSpPr txBox="1"/>
          <p:nvPr/>
        </p:nvSpPr>
        <p:spPr>
          <a:xfrm>
            <a:off x="688394" y="2666680"/>
            <a:ext cx="3231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Türkiye Ortalamalara </a:t>
            </a:r>
            <a:r>
              <a:rPr lang="tr-TR" sz="2000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göre;</a:t>
            </a:r>
          </a:p>
          <a:p>
            <a:pPr algn="ctr"/>
            <a:endParaRPr lang="tr-TR" sz="2000" dirty="0" smtClean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pPr algn="ctr"/>
            <a:r>
              <a:rPr lang="tr-TR" sz="2000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2014’de  56. sırada</a:t>
            </a:r>
          </a:p>
          <a:p>
            <a:pPr algn="ctr"/>
            <a:r>
              <a:rPr lang="tr-TR" sz="2000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2013’de  50</a:t>
            </a:r>
            <a:r>
              <a:rPr lang="tr-TR" sz="2000" dirty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. </a:t>
            </a:r>
            <a:r>
              <a:rPr lang="tr-TR" sz="2000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sırada </a:t>
            </a:r>
          </a:p>
          <a:p>
            <a:pPr algn="ctr"/>
            <a:r>
              <a:rPr lang="tr-TR" sz="2000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2012’de  55. sırada</a:t>
            </a:r>
            <a:endParaRPr lang="tr-TR" sz="2000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</p:txBody>
      </p:sp>
      <p:pic>
        <p:nvPicPr>
          <p:cNvPr id="6" name="Picture 4" descr="C:\Users\Suheyl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75" y="3656965"/>
            <a:ext cx="430194" cy="2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Metin kutusu"/>
          <p:cNvSpPr txBox="1"/>
          <p:nvPr/>
        </p:nvSpPr>
        <p:spPr>
          <a:xfrm>
            <a:off x="320633" y="812980"/>
            <a:ext cx="7647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err="1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İnovasyon</a:t>
            </a:r>
            <a:r>
              <a:rPr lang="tr-TR" sz="2000" dirty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, yetenek geliştirme ve kurumsal güç, dünyanın en rekabetçi ekonomilerinin belirlenmesinde belirleyici  bir rol </a:t>
            </a:r>
          </a:p>
          <a:p>
            <a:pPr algn="ctr"/>
            <a:r>
              <a:rPr lang="tr-TR" sz="2000" dirty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oynamaya devam etmektedir</a:t>
            </a:r>
            <a:r>
              <a:rPr lang="tr-TR" b="1" dirty="0" smtClean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06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790" y="43133"/>
            <a:ext cx="8470760" cy="369332"/>
          </a:xfrm>
        </p:spPr>
        <p:txBody>
          <a:bodyPr>
            <a:normAutofit fontScale="90000"/>
          </a:bodyPr>
          <a:lstStyle/>
          <a:p>
            <a:pPr algn="l"/>
            <a:r>
              <a:rPr lang="en-AU" sz="3600" dirty="0" smtClean="0">
                <a:solidFill>
                  <a:schemeClr val="bg1"/>
                </a:solidFill>
              </a:rPr>
              <a:t> 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1550" y="1268762"/>
            <a:ext cx="8208000" cy="4248151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863715"/>
            <a:ext cx="88265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-497" y="41073"/>
            <a:ext cx="5220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tr-TR" sz="2400" b="1" dirty="0" smtClean="0">
                <a:solidFill>
                  <a:prstClr val="white"/>
                </a:solidFill>
              </a:rPr>
              <a:t>ENDÜSTRİ 4.0 : SANAYİ DEVRİMİ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-497" y="71850"/>
            <a:ext cx="8907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tr-TR" sz="2000" b="1" dirty="0" smtClean="0">
                <a:solidFill>
                  <a:prstClr val="white"/>
                </a:solidFill>
              </a:rPr>
              <a:t>İZMİR ÜYE TOPLANTISI</a:t>
            </a:r>
            <a:endParaRPr lang="en-US" sz="2000" b="1" dirty="0">
              <a:solidFill>
                <a:prstClr val="white"/>
              </a:solidFill>
            </a:endParaRPr>
          </a:p>
        </p:txBody>
      </p:sp>
      <p:graphicFrame>
        <p:nvGraphicFramePr>
          <p:cNvPr id="5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57548"/>
              </p:ext>
            </p:extLst>
          </p:nvPr>
        </p:nvGraphicFramePr>
        <p:xfrm>
          <a:off x="942974" y="918635"/>
          <a:ext cx="7536007" cy="4745898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2517301"/>
                <a:gridCol w="5018706"/>
              </a:tblGrid>
              <a:tr h="326352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15:30 </a:t>
                      </a: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– 16:00</a:t>
                      </a: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              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Kayıt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93435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16:00 – </a:t>
                      </a: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16:15</a:t>
                      </a: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   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TAYSAD </a:t>
                      </a: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Faaliyetleri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26352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16:30 – 16:50                    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Açılış Konuşması</a:t>
                      </a:r>
                    </a:p>
                  </a:txBody>
                  <a:tcPr marL="44450" marR="44450" marT="0" marB="0" anchor="ctr"/>
                </a:tc>
              </a:tr>
              <a:tr h="326352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Alper Kanca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26352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TAYSAD Yönetim </a:t>
                      </a: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Kurulu Başkan</a:t>
                      </a:r>
                      <a:r>
                        <a:rPr lang="tr-TR" sz="1400" b="1" kern="1200" baseline="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 Vekili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26352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16:50 </a:t>
                      </a: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– </a:t>
                      </a: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17:45 </a:t>
                      </a: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                   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HORIZON</a:t>
                      </a:r>
                      <a:r>
                        <a:rPr lang="tr-TR" sz="1400" b="1" kern="1200" baseline="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 2020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26352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Serhat</a:t>
                      </a:r>
                      <a:r>
                        <a:rPr lang="tr-TR" sz="1400" b="1" kern="1200" baseline="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Melik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25291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+mn-cs"/>
                        </a:rPr>
                        <a:t>TÜBİTAK</a:t>
                      </a:r>
                      <a:r>
                        <a:rPr lang="tr-TR" sz="1400" b="1" kern="1200" baseline="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tr-TR" sz="1400" b="1" kern="1200" baseline="0" dirty="0" err="1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+mn-cs"/>
                        </a:rPr>
                        <a:t>Horizon</a:t>
                      </a:r>
                      <a:r>
                        <a:rPr lang="tr-TR" sz="1400" b="1" kern="1200" baseline="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+mn-cs"/>
                        </a:rPr>
                        <a:t> 2020 Ülke Temsilcisi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26352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17:45 </a:t>
                      </a: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– </a:t>
                      </a: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18:00</a:t>
                      </a: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                   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Ara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26352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18:00 </a:t>
                      </a: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– 18:45                    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Özel Konuşmacı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403758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                                              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Semra Sevinç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59894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                                             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Sürdürülebilirlik Akademisi</a:t>
                      </a:r>
                      <a:r>
                        <a:rPr lang="tr-TR" sz="1400" b="1" kern="1200" baseline="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 Yönetim Kurulu Üyesi</a:t>
                      </a:r>
                      <a:endParaRPr lang="tr-TR" sz="1400" b="1" kern="1200" dirty="0" smtClean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26352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18:45 – 19:00                    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 smtClean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Soru-Cevap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26352"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19:00 – 21:00                     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 defTabSz="457200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tr-TR" sz="1400" b="1" kern="1200" dirty="0">
                          <a:ln>
                            <a:solidFill>
                              <a:schemeClr val="accent1">
                                <a:alpha val="64000"/>
                              </a:schemeClr>
                            </a:solidFill>
                          </a:ln>
                        </a:rPr>
                        <a:t>Akşam Yemeği</a:t>
                      </a:r>
                      <a:endParaRPr lang="tr-TR" sz="1400" b="1" kern="1200" dirty="0">
                        <a:ln>
                          <a:solidFill>
                            <a:schemeClr val="accent1">
                              <a:alpha val="64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charset="0"/>
                        <a:ea typeface="MS PGothic" pitchFamily="34" charset="-128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60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63" r="26856"/>
          <a:stretch/>
        </p:blipFill>
        <p:spPr bwMode="auto">
          <a:xfrm rot="5400000">
            <a:off x="3348905" y="-1610526"/>
            <a:ext cx="1942145" cy="669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hodapp\Desktop\Ford_fertigung_19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25" y="1188416"/>
            <a:ext cx="871691" cy="68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odapp\Desktop\643px-Dampfma_g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77254"/>
            <a:ext cx="864096" cy="73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hodapp\Desktop\Industrierobot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2" y="1157473"/>
            <a:ext cx="724827" cy="72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3"/>
          <a:stretch/>
        </p:blipFill>
        <p:spPr bwMode="auto">
          <a:xfrm>
            <a:off x="6439210" y="1157475"/>
            <a:ext cx="869094" cy="68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1331640" y="1925726"/>
            <a:ext cx="1368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1400" b="1" kern="0" dirty="0" smtClean="0"/>
              <a:t>Endüstri</a:t>
            </a:r>
            <a:r>
              <a:rPr lang="en-US" sz="1400" b="1" kern="0" dirty="0" smtClean="0"/>
              <a:t> 1.0</a:t>
            </a:r>
            <a:endParaRPr lang="en-US" sz="1400" b="1" kern="0" dirty="0"/>
          </a:p>
        </p:txBody>
      </p:sp>
      <p:sp>
        <p:nvSpPr>
          <p:cNvPr id="12" name="Rechteck 11"/>
          <p:cNvSpPr/>
          <p:nvPr/>
        </p:nvSpPr>
        <p:spPr>
          <a:xfrm>
            <a:off x="3203848" y="1930400"/>
            <a:ext cx="1368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1400" b="1" kern="0" dirty="0" smtClean="0"/>
              <a:t>Endüstri</a:t>
            </a:r>
            <a:r>
              <a:rPr lang="en-US" sz="1400" b="1" kern="0" dirty="0" smtClean="0"/>
              <a:t> 2.0</a:t>
            </a:r>
            <a:endParaRPr lang="en-US" sz="1400" b="1" kern="0" dirty="0"/>
          </a:p>
        </p:txBody>
      </p:sp>
      <p:sp>
        <p:nvSpPr>
          <p:cNvPr id="13" name="Rechteck 12"/>
          <p:cNvSpPr/>
          <p:nvPr/>
        </p:nvSpPr>
        <p:spPr>
          <a:xfrm>
            <a:off x="4716016" y="1930400"/>
            <a:ext cx="1368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1400" b="1" kern="0" dirty="0" smtClean="0"/>
              <a:t>Endüstri </a:t>
            </a:r>
            <a:r>
              <a:rPr lang="en-US" sz="1400" b="1" kern="0" dirty="0" smtClean="0"/>
              <a:t>3.0</a:t>
            </a:r>
            <a:endParaRPr lang="en-US" sz="1400" b="1" kern="0" dirty="0"/>
          </a:p>
        </p:txBody>
      </p:sp>
      <p:sp>
        <p:nvSpPr>
          <p:cNvPr id="14" name="Rechteck 13"/>
          <p:cNvSpPr/>
          <p:nvPr/>
        </p:nvSpPr>
        <p:spPr>
          <a:xfrm>
            <a:off x="6228184" y="1915420"/>
            <a:ext cx="1368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1400" b="1" kern="0" dirty="0" smtClean="0"/>
              <a:t>Endüstri</a:t>
            </a:r>
            <a:r>
              <a:rPr lang="en-US" sz="1400" b="1" kern="0" dirty="0" smtClean="0"/>
              <a:t> 4.0</a:t>
            </a:r>
            <a:endParaRPr lang="en-US" sz="1400" b="1" kern="0" dirty="0"/>
          </a:p>
        </p:txBody>
      </p:sp>
      <p:sp>
        <p:nvSpPr>
          <p:cNvPr id="3" name="AutoShape 2" descr="http://thumbp1-ir2.thumb.mail.yahoo.com/tn?sid=3736713652&amp;mid=AKyx7k0AAKjBUIfJzgvFVC4YawU&amp;midoffset=2_0_0_1_4726593&amp;partid=2&amp;f=1325&amp;fid=Inbox&amp;w=345&amp;h=480&amp;httperr=1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5" descr="http://thumbp1-ir2.thumb.mail.yahoo.com/tn?sid=3736713652&amp;mid=AKyx7k0AAKjBUIfJzgvFVC4YawU&amp;midoffset=2_0_0_1_4726593&amp;partid=2&amp;f=1325&amp;fid=Inbox&amp;w=345&amp;h=480&amp;httperr=1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65110" y="3024190"/>
            <a:ext cx="10287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31"/>
          <a:stretch/>
        </p:blipFill>
        <p:spPr bwMode="auto">
          <a:xfrm rot="5400000">
            <a:off x="6680320" y="2884273"/>
            <a:ext cx="1028700" cy="49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b="11753"/>
          <a:stretch/>
        </p:blipFill>
        <p:spPr bwMode="auto">
          <a:xfrm rot="5400000">
            <a:off x="7328634" y="2327191"/>
            <a:ext cx="892499" cy="71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1"/>
          <a:stretch/>
        </p:blipFill>
        <p:spPr bwMode="auto">
          <a:xfrm>
            <a:off x="7591245" y="1477490"/>
            <a:ext cx="89578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4727899" y="2642592"/>
            <a:ext cx="4182271" cy="3378696"/>
            <a:chOff x="2567655" y="2642592"/>
            <a:chExt cx="4182271" cy="3378696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7" r="13844" b="17122"/>
            <a:stretch/>
          </p:blipFill>
          <p:spPr bwMode="auto">
            <a:xfrm>
              <a:off x="2567655" y="2642592"/>
              <a:ext cx="4182271" cy="3378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e Legende 4"/>
            <p:cNvSpPr/>
            <p:nvPr/>
          </p:nvSpPr>
          <p:spPr bwMode="auto">
            <a:xfrm flipH="1">
              <a:off x="4059143" y="3789041"/>
              <a:ext cx="1188136" cy="864095"/>
            </a:xfrm>
            <a:prstGeom prst="wedgeEllipseCallo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Frutiger LT Com 55 Roman" pitchFamily="34" charset="0"/>
                </a:rPr>
                <a:t>I‘ll bring you supplies!</a:t>
              </a:r>
            </a:p>
          </p:txBody>
        </p:sp>
        <p:sp>
          <p:nvSpPr>
            <p:cNvPr id="23" name="Ovale Legende 22"/>
            <p:cNvSpPr/>
            <p:nvPr/>
          </p:nvSpPr>
          <p:spPr bwMode="auto">
            <a:xfrm>
              <a:off x="2648839" y="3378069"/>
              <a:ext cx="1211782" cy="935803"/>
            </a:xfrm>
            <a:prstGeom prst="wedgeEllipseCallo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Frutiger LT Com 55 Roman" pitchFamily="34" charset="0"/>
                </a:rPr>
                <a:t>Could you please bring me batteries?</a:t>
              </a:r>
            </a:p>
          </p:txBody>
        </p:sp>
        <p:sp>
          <p:nvSpPr>
            <p:cNvPr id="17" name="Parallelogramm 16"/>
            <p:cNvSpPr/>
            <p:nvPr/>
          </p:nvSpPr>
          <p:spPr bwMode="auto">
            <a:xfrm>
              <a:off x="3531667" y="5303866"/>
              <a:ext cx="680293" cy="185445"/>
            </a:xfrm>
            <a:prstGeom prst="parallelogram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utiger LT Com 55 Roman" pitchFamily="34" charset="0"/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37" b="95607" l="3042" r="94677">
                          <a14:foregroundMark x1="10266" y1="63808" x2="15209" y2="47280"/>
                          <a14:foregroundMark x1="82510" y1="49582" x2="87833" y2="62343"/>
                          <a14:foregroundMark x1="6464" y1="64435" x2="8745" y2="56276"/>
                          <a14:backgroundMark x1="4943" y1="50837" x2="4183" y2="65900"/>
                          <a14:backgroundMark x1="86692" y1="36402" x2="96578" y2="62971"/>
                          <a14:backgroundMark x1="83650" y1="37448" x2="92776" y2="573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269" y="4618904"/>
              <a:ext cx="454649" cy="826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feld 14"/>
          <p:cNvSpPr txBox="1"/>
          <p:nvPr/>
        </p:nvSpPr>
        <p:spPr>
          <a:xfrm>
            <a:off x="355429" y="2965543"/>
            <a:ext cx="437841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2013 – </a:t>
            </a:r>
          </a:p>
          <a:p>
            <a:r>
              <a:rPr lang="tr-TR" sz="2000" dirty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Internet toplumu, internet uygulamaları, internet servisleri, yatay ve dikey entegrasyonlu gerçek zamanlı yeni değer zincirleri, siber-fiziksel sistemler (CPS) ve</a:t>
            </a:r>
          </a:p>
          <a:p>
            <a:r>
              <a:rPr lang="tr-TR" sz="2000" dirty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akıllı fabrika (</a:t>
            </a:r>
            <a:r>
              <a:rPr lang="tr-TR" sz="2000" dirty="0" err="1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Smart</a:t>
            </a:r>
            <a:r>
              <a:rPr lang="tr-TR" sz="2000" dirty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 </a:t>
            </a:r>
            <a:r>
              <a:rPr lang="tr-TR" sz="2000" dirty="0" err="1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Factory</a:t>
            </a:r>
            <a:r>
              <a:rPr lang="tr-TR" sz="2000" dirty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)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-497" y="41073"/>
            <a:ext cx="5220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tr-TR" sz="2400" b="1" dirty="0" smtClean="0">
                <a:solidFill>
                  <a:prstClr val="white"/>
                </a:solidFill>
              </a:rPr>
              <a:t>ENDÜSTRİ 4.0 : SANAYİ DEVRİMİ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5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21</a:t>
            </a:fld>
            <a:endParaRPr lang="tr-TR"/>
          </a:p>
        </p:txBody>
      </p:sp>
      <p:pic>
        <p:nvPicPr>
          <p:cNvPr id="181249" name="Picture 1" descr="C:\Users\Apple\Desktop\üü.JPG"/>
          <p:cNvPicPr>
            <a:picLocks noChangeAspect="1" noChangeArrowheads="1"/>
          </p:cNvPicPr>
          <p:nvPr/>
        </p:nvPicPr>
        <p:blipFill>
          <a:blip r:embed="rId2"/>
          <a:srcRect l="1739" t="6197" r="3818" b="11513"/>
          <a:stretch>
            <a:fillRect/>
          </a:stretch>
        </p:blipFill>
        <p:spPr bwMode="auto">
          <a:xfrm>
            <a:off x="356254" y="1187532"/>
            <a:ext cx="8383979" cy="394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itle 2"/>
          <p:cNvSpPr>
            <a:spLocks noGrp="1"/>
          </p:cNvSpPr>
          <p:nvPr>
            <p:ph type="title"/>
          </p:nvPr>
        </p:nvSpPr>
        <p:spPr>
          <a:xfrm>
            <a:off x="11464" y="70738"/>
            <a:ext cx="8680938" cy="468312"/>
          </a:xfrm>
        </p:spPr>
        <p:txBody>
          <a:bodyPr>
            <a:normAutofit fontScale="90000"/>
          </a:bodyPr>
          <a:lstStyle/>
          <a:p>
            <a:pPr algn="l"/>
            <a:r>
              <a:rPr lang="tr-TR" altLang="tr-TR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VİZYON</a:t>
            </a:r>
            <a:endParaRPr lang="tr-TR" altLang="tr-TR" sz="1600" b="0" i="1" dirty="0" smtClean="0"/>
          </a:p>
        </p:txBody>
      </p:sp>
      <p:grpSp>
        <p:nvGrpSpPr>
          <p:cNvPr id="2" name="Group 163"/>
          <p:cNvGrpSpPr>
            <a:grpSpLocks noChangeAspect="1"/>
          </p:cNvGrpSpPr>
          <p:nvPr/>
        </p:nvGrpSpPr>
        <p:grpSpPr bwMode="auto">
          <a:xfrm>
            <a:off x="337039" y="1841501"/>
            <a:ext cx="8530736" cy="3960813"/>
            <a:chOff x="470398" y="1845090"/>
            <a:chExt cx="9162890" cy="3886155"/>
          </a:xfrm>
        </p:grpSpPr>
        <p:sp>
          <p:nvSpPr>
            <p:cNvPr id="165" name="Rectangle 164"/>
            <p:cNvSpPr/>
            <p:nvPr/>
          </p:nvSpPr>
          <p:spPr bwMode="auto">
            <a:xfrm>
              <a:off x="7546420" y="1845090"/>
              <a:ext cx="2086868" cy="3886155"/>
            </a:xfrm>
            <a:prstGeom prst="rect">
              <a:avLst/>
            </a:prstGeom>
            <a:solidFill>
              <a:srgbClr val="014286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88900" dist="127000" dir="2700000" algn="ctr" rotWithShape="0">
                <a:srgbClr val="000000">
                  <a:alpha val="43137"/>
                </a:srgbClr>
              </a:outerShdw>
            </a:effectLst>
          </p:spPr>
          <p:txBody>
            <a:bodyPr lIns="45720" rIns="45720" anchor="ctr"/>
            <a:lstStyle/>
            <a:p>
              <a:pPr algn="ctr" eaLnBrk="0" hangingPunct="0">
                <a:spcBef>
                  <a:spcPct val="35000"/>
                </a:spcBef>
                <a:defRPr/>
              </a:pPr>
              <a:r>
                <a:rPr lang="tr-TR" sz="2000" b="1" dirty="0">
                  <a:solidFill>
                    <a:schemeClr val="bg1"/>
                  </a:solidFill>
                  <a:latin typeface="+mn-lt"/>
                </a:rPr>
                <a:t>Sektörel Sinerji  </a:t>
              </a:r>
              <a:r>
                <a:rPr lang="tr-TR" sz="1400" b="1" dirty="0">
                  <a:solidFill>
                    <a:schemeClr val="bg1"/>
                  </a:solidFill>
                  <a:latin typeface="+mn-lt"/>
                </a:rPr>
                <a:t/>
              </a:r>
              <a:br>
                <a:rPr lang="tr-TR" sz="1400" b="1" dirty="0">
                  <a:solidFill>
                    <a:schemeClr val="bg1"/>
                  </a:solidFill>
                  <a:latin typeface="+mn-lt"/>
                </a:rPr>
              </a:br>
              <a:r>
                <a:rPr lang="tr-TR" sz="1400" i="1" dirty="0">
                  <a:solidFill>
                    <a:schemeClr val="bg1"/>
                  </a:solidFill>
                  <a:latin typeface="+mn-lt"/>
                </a:rPr>
                <a:t>Tek başımıza yapamadıklarımızı birlikte başarmak </a:t>
              </a:r>
            </a:p>
          </p:txBody>
        </p:sp>
        <p:sp>
          <p:nvSpPr>
            <p:cNvPr id="166" name="Up-Down Arrow 165"/>
            <p:cNvSpPr/>
            <p:nvPr/>
          </p:nvSpPr>
          <p:spPr bwMode="auto">
            <a:xfrm>
              <a:off x="7041232" y="1845090"/>
              <a:ext cx="360040" cy="3886155"/>
            </a:xfrm>
            <a:prstGeom prst="upDownArrow">
              <a:avLst/>
            </a:prstGeom>
            <a:gradFill flip="none" rotWithShape="1">
              <a:gsLst>
                <a:gs pos="0">
                  <a:schemeClr val="accent3">
                    <a:lumMod val="32000"/>
                  </a:schemeClr>
                </a:gs>
                <a:gs pos="99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2700" algn="ctr">
              <a:noFill/>
              <a:miter lim="800000"/>
              <a:headEnd/>
              <a:tailEnd/>
            </a:ln>
            <a:effectLst>
              <a:outerShdw blurRad="76200" dist="88900" dir="2700000" algn="ctr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144000" tIns="46037" rIns="108000" bIns="46037" anchor="ctr"/>
            <a:lstStyle/>
            <a:p>
              <a:pPr algn="r">
                <a:spcBef>
                  <a:spcPct val="25000"/>
                </a:spcBef>
                <a:buClr>
                  <a:srgbClr val="000099"/>
                </a:buClr>
                <a:buSzPct val="130000"/>
                <a:defRPr/>
              </a:pPr>
              <a:endParaRPr lang="tr-TR" sz="1050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3" name="Group 167"/>
            <p:cNvGrpSpPr>
              <a:grpSpLocks noChangeAspect="1"/>
            </p:cNvGrpSpPr>
            <p:nvPr/>
          </p:nvGrpSpPr>
          <p:grpSpPr bwMode="auto">
            <a:xfrm>
              <a:off x="470398" y="1845090"/>
              <a:ext cx="6930230" cy="3886155"/>
              <a:chOff x="470398" y="1845090"/>
              <a:chExt cx="6930230" cy="3886155"/>
            </a:xfrm>
          </p:grpSpPr>
          <p:sp>
            <p:nvSpPr>
              <p:cNvPr id="169" name="Rectangle 123"/>
              <p:cNvSpPr>
                <a:spLocks noChangeArrowheads="1"/>
              </p:cNvSpPr>
              <p:nvPr/>
            </p:nvSpPr>
            <p:spPr bwMode="auto">
              <a:xfrm>
                <a:off x="1963924" y="2943182"/>
                <a:ext cx="4029636" cy="538922"/>
              </a:xfrm>
              <a:prstGeom prst="homePlate">
                <a:avLst>
                  <a:gd name="adj" fmla="val 26911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99000">
                    <a:schemeClr val="bg1">
                      <a:lumMod val="65000"/>
                    </a:schemeClr>
                  </a:gs>
                </a:gsLst>
                <a:lin ang="5400000" scaled="1"/>
                <a:tileRect/>
              </a:gradFill>
              <a:ln w="12700" algn="ctr">
                <a:noFill/>
                <a:miter lim="800000"/>
                <a:headEnd/>
                <a:tailEnd/>
              </a:ln>
            </p:spPr>
            <p:txBody>
              <a:bodyPr lIns="144000" tIns="46037" rIns="108000" bIns="46037" anchor="ctr"/>
              <a:lstStyle/>
              <a:p>
                <a:pPr algn="r"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r>
                  <a:rPr lang="tr-TR" sz="1050" dirty="0">
                    <a:solidFill>
                      <a:srgbClr val="000000"/>
                    </a:solidFill>
                    <a:latin typeface="+mn-lt"/>
                  </a:rPr>
                  <a:t>İlgili Kamu Kuruluşları</a:t>
                </a:r>
                <a:endParaRPr lang="en-US" sz="105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70" name="Rectangle 110"/>
              <p:cNvSpPr>
                <a:spLocks noChangeArrowheads="1"/>
              </p:cNvSpPr>
              <p:nvPr/>
            </p:nvSpPr>
            <p:spPr bwMode="auto">
              <a:xfrm>
                <a:off x="470398" y="4345002"/>
                <a:ext cx="2066524" cy="3026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36525" tIns="46037" rIns="136525" bIns="46037">
                <a:spAutoFit/>
              </a:bodyPr>
              <a:lstStyle/>
              <a:p>
                <a:pPr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r>
                  <a:rPr lang="tr-TR" sz="1400" b="1" dirty="0">
                    <a:solidFill>
                      <a:srgbClr val="000000"/>
                    </a:solidFill>
                    <a:latin typeface="+mn-lt"/>
                  </a:rPr>
                  <a:t>Alt-sektörler</a:t>
                </a:r>
              </a:p>
            </p:txBody>
          </p:sp>
          <p:sp>
            <p:nvSpPr>
              <p:cNvPr id="171" name="Rectangle 114"/>
              <p:cNvSpPr>
                <a:spLocks noChangeArrowheads="1"/>
              </p:cNvSpPr>
              <p:nvPr/>
            </p:nvSpPr>
            <p:spPr bwMode="auto">
              <a:xfrm>
                <a:off x="470398" y="3443164"/>
                <a:ext cx="1881741" cy="3026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36525" tIns="46037" rIns="136525" bIns="46037">
                <a:spAutoFit/>
              </a:bodyPr>
              <a:lstStyle/>
              <a:p>
                <a:pPr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r>
                  <a:rPr lang="tr-TR" sz="1400" b="1" dirty="0">
                    <a:solidFill>
                      <a:srgbClr val="000000"/>
                    </a:solidFill>
                    <a:latin typeface="+mn-lt"/>
                  </a:rPr>
                  <a:t>Sektör</a:t>
                </a:r>
                <a:endParaRPr lang="en-US" sz="1400" b="1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72" name="Rectangle 115"/>
              <p:cNvSpPr>
                <a:spLocks noChangeArrowheads="1"/>
              </p:cNvSpPr>
              <p:nvPr/>
            </p:nvSpPr>
            <p:spPr bwMode="auto">
              <a:xfrm>
                <a:off x="470398" y="2516406"/>
                <a:ext cx="1798673" cy="3026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36525" tIns="46037" rIns="136525" bIns="46037">
                <a:spAutoFit/>
              </a:bodyPr>
              <a:lstStyle/>
              <a:p>
                <a:pPr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r>
                  <a:rPr lang="tr-TR" sz="1400" b="1" dirty="0">
                    <a:solidFill>
                      <a:srgbClr val="000000"/>
                    </a:solidFill>
                    <a:latin typeface="+mn-lt"/>
                  </a:rPr>
                  <a:t>Ülke</a:t>
                </a:r>
                <a:endParaRPr lang="en-US" sz="1400" b="1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73" name="Rectangle 117"/>
              <p:cNvSpPr>
                <a:spLocks noChangeArrowheads="1"/>
              </p:cNvSpPr>
              <p:nvPr/>
            </p:nvSpPr>
            <p:spPr bwMode="auto">
              <a:xfrm>
                <a:off x="2372481" y="2502387"/>
                <a:ext cx="3104024" cy="53892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lIns="45720" tIns="46037" rIns="45720" bIns="46037" anchor="ctr"/>
              <a:lstStyle/>
              <a:p>
                <a:pPr algn="ctr"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r>
                  <a:rPr lang="tr-TR" sz="1600" b="1" dirty="0">
                    <a:solidFill>
                      <a:schemeClr val="bg1"/>
                    </a:solidFill>
                    <a:latin typeface="+mn-lt"/>
                  </a:rPr>
                  <a:t>Ülke ölçeği</a:t>
                </a:r>
                <a:endParaRPr lang="en-US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74" name="Rectangle 110"/>
              <p:cNvSpPr>
                <a:spLocks noChangeArrowheads="1"/>
              </p:cNvSpPr>
              <p:nvPr/>
            </p:nvSpPr>
            <p:spPr bwMode="auto">
              <a:xfrm>
                <a:off x="470398" y="5223475"/>
                <a:ext cx="1683395" cy="3026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36525" tIns="46037" rIns="136525" bIns="46037">
                <a:spAutoFit/>
              </a:bodyPr>
              <a:lstStyle/>
              <a:p>
                <a:pPr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r>
                  <a:rPr lang="tr-TR" sz="1400" b="1" dirty="0">
                    <a:solidFill>
                      <a:srgbClr val="000000"/>
                    </a:solidFill>
                    <a:latin typeface="+mn-lt"/>
                  </a:rPr>
                  <a:t>Şirketler</a:t>
                </a:r>
              </a:p>
            </p:txBody>
          </p:sp>
          <p:sp>
            <p:nvSpPr>
              <p:cNvPr id="175" name="Rectangle 118"/>
              <p:cNvSpPr>
                <a:spLocks noChangeArrowheads="1"/>
              </p:cNvSpPr>
              <p:nvPr/>
            </p:nvSpPr>
            <p:spPr bwMode="auto">
              <a:xfrm>
                <a:off x="2536922" y="3320116"/>
                <a:ext cx="2776838" cy="54047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lIns="45720" tIns="46037" rIns="45720" bIns="46037" anchor="ctr"/>
              <a:lstStyle/>
              <a:p>
                <a:pPr algn="ctr"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r>
                  <a:rPr lang="tr-TR" sz="1600" b="1" dirty="0">
                    <a:solidFill>
                      <a:schemeClr val="bg1"/>
                    </a:solidFill>
                    <a:latin typeface="+mn-lt"/>
                  </a:rPr>
                  <a:t>Sektör ölçeği</a:t>
                </a:r>
                <a:endParaRPr lang="en-US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76" name="Rectangle 125"/>
              <p:cNvSpPr>
                <a:spLocks noChangeArrowheads="1"/>
              </p:cNvSpPr>
              <p:nvPr/>
            </p:nvSpPr>
            <p:spPr bwMode="auto">
              <a:xfrm>
                <a:off x="2652200" y="4178340"/>
                <a:ext cx="308538" cy="71960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lIns="136525" tIns="46037" rIns="136525" bIns="46037"/>
              <a:lstStyle/>
              <a:p>
                <a:pPr algn="ctr"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endParaRPr lang="pt-PT" sz="12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89" name="Rectangle 126"/>
              <p:cNvSpPr>
                <a:spLocks noChangeArrowheads="1"/>
              </p:cNvSpPr>
              <p:nvPr/>
            </p:nvSpPr>
            <p:spPr bwMode="auto">
              <a:xfrm>
                <a:off x="3213331" y="4178340"/>
                <a:ext cx="306843" cy="71960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lIns="136525" tIns="46037" rIns="136525" bIns="46037"/>
              <a:lstStyle/>
              <a:p>
                <a:pPr algn="ctr"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endParaRPr lang="pt-PT" sz="1200">
                  <a:solidFill>
                    <a:srgbClr val="000000"/>
                  </a:solidFill>
                  <a:latin typeface="+mn-lt"/>
                </a:endParaRPr>
              </a:p>
            </p:txBody>
          </p:sp>
          <p:cxnSp>
            <p:nvCxnSpPr>
              <p:cNvPr id="8221" name="AutoShape 170"/>
              <p:cNvCxnSpPr>
                <a:cxnSpLocks noChangeShapeType="1"/>
                <a:stCxn id="175" idx="2"/>
                <a:endCxn id="176" idx="0"/>
              </p:cNvCxnSpPr>
              <p:nvPr/>
            </p:nvCxnSpPr>
            <p:spPr bwMode="auto">
              <a:xfrm rot="5400000">
                <a:off x="3207285" y="3460266"/>
                <a:ext cx="316830" cy="1118394"/>
              </a:xfrm>
              <a:prstGeom prst="bentConnector3">
                <a:avLst>
                  <a:gd name="adj1" fmla="val 50000"/>
                </a:avLst>
              </a:prstGeom>
              <a:noFill/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22" name="AutoShape 171"/>
              <p:cNvCxnSpPr>
                <a:cxnSpLocks noChangeShapeType="1"/>
                <a:stCxn id="175" idx="2"/>
                <a:endCxn id="189" idx="0"/>
              </p:cNvCxnSpPr>
              <p:nvPr/>
            </p:nvCxnSpPr>
            <p:spPr bwMode="auto">
              <a:xfrm rot="5400000">
                <a:off x="3487082" y="3740063"/>
                <a:ext cx="316830" cy="558800"/>
              </a:xfrm>
              <a:prstGeom prst="bentConnector3">
                <a:avLst>
                  <a:gd name="adj1" fmla="val 50000"/>
                </a:avLst>
              </a:prstGeom>
              <a:noFill/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23" name="AutoShape 182"/>
              <p:cNvCxnSpPr>
                <a:cxnSpLocks noChangeShapeType="1"/>
                <a:stCxn id="189" idx="2"/>
              </p:cNvCxnSpPr>
              <p:nvPr/>
            </p:nvCxnSpPr>
            <p:spPr bwMode="auto">
              <a:xfrm flipH="1">
                <a:off x="3365304" y="4897877"/>
                <a:ext cx="794" cy="79606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24" name="AutoShape 183"/>
              <p:cNvCxnSpPr>
                <a:cxnSpLocks noChangeShapeType="1"/>
                <a:stCxn id="176" idx="2"/>
              </p:cNvCxnSpPr>
              <p:nvPr/>
            </p:nvCxnSpPr>
            <p:spPr bwMode="auto">
              <a:xfrm>
                <a:off x="2806503" y="4897877"/>
                <a:ext cx="1586" cy="79606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" name="Group 160"/>
              <p:cNvGrpSpPr>
                <a:grpSpLocks/>
              </p:cNvGrpSpPr>
              <p:nvPr/>
            </p:nvGrpSpPr>
            <p:grpSpPr bwMode="auto">
              <a:xfrm>
                <a:off x="2653289" y="5085184"/>
                <a:ext cx="771180" cy="645453"/>
                <a:chOff x="2394004" y="5776689"/>
                <a:chExt cx="627214" cy="54960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62" name="Rectangle 133"/>
                <p:cNvSpPr>
                  <a:spLocks noChangeArrowheads="1"/>
                </p:cNvSpPr>
                <p:nvPr/>
              </p:nvSpPr>
              <p:spPr bwMode="auto">
                <a:xfrm>
                  <a:off x="2394004" y="577668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63" name="Rectangle 135"/>
                <p:cNvSpPr>
                  <a:spLocks noChangeArrowheads="1"/>
                </p:cNvSpPr>
                <p:nvPr/>
              </p:nvSpPr>
              <p:spPr bwMode="auto">
                <a:xfrm>
                  <a:off x="2727067" y="577668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64" name="Rectangle 133"/>
                <p:cNvSpPr>
                  <a:spLocks noChangeArrowheads="1"/>
                </p:cNvSpPr>
                <p:nvPr/>
              </p:nvSpPr>
              <p:spPr bwMode="auto">
                <a:xfrm>
                  <a:off x="2560535" y="577668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65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93599" y="577668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66" name="Rectangle 133"/>
                <p:cNvSpPr>
                  <a:spLocks noChangeArrowheads="1"/>
                </p:cNvSpPr>
                <p:nvPr/>
              </p:nvSpPr>
              <p:spPr bwMode="auto">
                <a:xfrm>
                  <a:off x="2394004" y="592143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67" name="Rectangle 135"/>
                <p:cNvSpPr>
                  <a:spLocks noChangeArrowheads="1"/>
                </p:cNvSpPr>
                <p:nvPr/>
              </p:nvSpPr>
              <p:spPr bwMode="auto">
                <a:xfrm>
                  <a:off x="2727067" y="592143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68" name="Rectangle 133"/>
                <p:cNvSpPr>
                  <a:spLocks noChangeArrowheads="1"/>
                </p:cNvSpPr>
                <p:nvPr/>
              </p:nvSpPr>
              <p:spPr bwMode="auto">
                <a:xfrm>
                  <a:off x="2560535" y="592143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69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93599" y="592143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70" name="Rectangle 133"/>
                <p:cNvSpPr>
                  <a:spLocks noChangeArrowheads="1"/>
                </p:cNvSpPr>
                <p:nvPr/>
              </p:nvSpPr>
              <p:spPr bwMode="auto">
                <a:xfrm>
                  <a:off x="2394004" y="606618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71" name="Rectangle 170"/>
                <p:cNvSpPr>
                  <a:spLocks noChangeArrowheads="1"/>
                </p:cNvSpPr>
                <p:nvPr/>
              </p:nvSpPr>
              <p:spPr bwMode="auto">
                <a:xfrm>
                  <a:off x="2727067" y="606618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72" name="Rectangle 133"/>
                <p:cNvSpPr>
                  <a:spLocks noChangeArrowheads="1"/>
                </p:cNvSpPr>
                <p:nvPr/>
              </p:nvSpPr>
              <p:spPr bwMode="auto">
                <a:xfrm>
                  <a:off x="2560535" y="606618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73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93599" y="606618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74" name="Rectangle 133"/>
                <p:cNvSpPr>
                  <a:spLocks noChangeArrowheads="1"/>
                </p:cNvSpPr>
                <p:nvPr/>
              </p:nvSpPr>
              <p:spPr bwMode="auto">
                <a:xfrm>
                  <a:off x="2394004" y="6210937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75" name="Rectangle 135"/>
                <p:cNvSpPr>
                  <a:spLocks noChangeArrowheads="1"/>
                </p:cNvSpPr>
                <p:nvPr/>
              </p:nvSpPr>
              <p:spPr bwMode="auto">
                <a:xfrm>
                  <a:off x="2727067" y="6210937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76" name="Rectangle 133"/>
                <p:cNvSpPr>
                  <a:spLocks noChangeArrowheads="1"/>
                </p:cNvSpPr>
                <p:nvPr/>
              </p:nvSpPr>
              <p:spPr bwMode="auto">
                <a:xfrm>
                  <a:off x="2560535" y="6210937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77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93599" y="6210937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195" name="Rectangle 127"/>
              <p:cNvSpPr>
                <a:spLocks noChangeArrowheads="1"/>
              </p:cNvSpPr>
              <p:nvPr/>
            </p:nvSpPr>
            <p:spPr bwMode="auto">
              <a:xfrm>
                <a:off x="3771073" y="4178340"/>
                <a:ext cx="303451" cy="71960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lIns="136525" tIns="46037" rIns="136525" bIns="46037"/>
              <a:lstStyle/>
              <a:p>
                <a:pPr algn="ctr"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endParaRPr lang="pt-PT" sz="12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96" name="Rectangle 128"/>
              <p:cNvSpPr>
                <a:spLocks noChangeArrowheads="1"/>
              </p:cNvSpPr>
              <p:nvPr/>
            </p:nvSpPr>
            <p:spPr bwMode="auto">
              <a:xfrm>
                <a:off x="4330509" y="4178340"/>
                <a:ext cx="305147" cy="71960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lIns="136525" tIns="46037" rIns="136525" bIns="46037"/>
              <a:lstStyle/>
              <a:p>
                <a:pPr algn="ctr"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endParaRPr lang="pt-PT" sz="1200">
                  <a:solidFill>
                    <a:srgbClr val="000000"/>
                  </a:solidFill>
                  <a:latin typeface="+mn-lt"/>
                </a:endParaRPr>
              </a:p>
            </p:txBody>
          </p:sp>
          <p:cxnSp>
            <p:nvCxnSpPr>
              <p:cNvPr id="8228" name="AutoShape 172"/>
              <p:cNvCxnSpPr>
                <a:cxnSpLocks noChangeShapeType="1"/>
                <a:stCxn id="175" idx="2"/>
                <a:endCxn id="195" idx="0"/>
              </p:cNvCxnSpPr>
              <p:nvPr/>
            </p:nvCxnSpPr>
            <p:spPr bwMode="auto">
              <a:xfrm rot="5400000">
                <a:off x="3766085" y="4019066"/>
                <a:ext cx="316830" cy="794"/>
              </a:xfrm>
              <a:prstGeom prst="bentConnector3">
                <a:avLst>
                  <a:gd name="adj1" fmla="val 50000"/>
                </a:avLst>
              </a:prstGeom>
              <a:noFill/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29" name="AutoShape 173"/>
              <p:cNvCxnSpPr>
                <a:cxnSpLocks noChangeShapeType="1"/>
                <a:stCxn id="175" idx="2"/>
                <a:endCxn id="196" idx="0"/>
              </p:cNvCxnSpPr>
              <p:nvPr/>
            </p:nvCxnSpPr>
            <p:spPr bwMode="auto">
              <a:xfrm rot="16200000" flipH="1">
                <a:off x="4045088" y="3740857"/>
                <a:ext cx="316830" cy="557212"/>
              </a:xfrm>
              <a:prstGeom prst="bentConnector3">
                <a:avLst>
                  <a:gd name="adj1" fmla="val 50000"/>
                </a:avLst>
              </a:prstGeom>
              <a:noFill/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30" name="AutoShape 184"/>
              <p:cNvCxnSpPr>
                <a:cxnSpLocks noChangeShapeType="1"/>
                <a:stCxn id="195" idx="2"/>
              </p:cNvCxnSpPr>
              <p:nvPr/>
            </p:nvCxnSpPr>
            <p:spPr bwMode="auto">
              <a:xfrm>
                <a:off x="3924103" y="4897877"/>
                <a:ext cx="0" cy="15783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31" name="AutoShape 185"/>
              <p:cNvCxnSpPr>
                <a:cxnSpLocks noChangeShapeType="1"/>
                <a:stCxn id="196" idx="2"/>
              </p:cNvCxnSpPr>
              <p:nvPr/>
            </p:nvCxnSpPr>
            <p:spPr bwMode="auto">
              <a:xfrm>
                <a:off x="4482109" y="4897878"/>
                <a:ext cx="794" cy="79606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" name="Group 177"/>
              <p:cNvGrpSpPr>
                <a:grpSpLocks/>
              </p:cNvGrpSpPr>
              <p:nvPr/>
            </p:nvGrpSpPr>
            <p:grpSpPr bwMode="auto">
              <a:xfrm>
                <a:off x="3536680" y="5085184"/>
                <a:ext cx="773132" cy="645453"/>
                <a:chOff x="2394004" y="5776689"/>
                <a:chExt cx="627214" cy="54960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46" name="Rectangle 133"/>
                <p:cNvSpPr>
                  <a:spLocks noChangeArrowheads="1"/>
                </p:cNvSpPr>
                <p:nvPr/>
              </p:nvSpPr>
              <p:spPr bwMode="auto">
                <a:xfrm>
                  <a:off x="2394004" y="577668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47" name="Rectangle 135"/>
                <p:cNvSpPr>
                  <a:spLocks noChangeArrowheads="1"/>
                </p:cNvSpPr>
                <p:nvPr/>
              </p:nvSpPr>
              <p:spPr bwMode="auto">
                <a:xfrm>
                  <a:off x="2727067" y="577668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48" name="Rectangle 133"/>
                <p:cNvSpPr>
                  <a:spLocks noChangeArrowheads="1"/>
                </p:cNvSpPr>
                <p:nvPr/>
              </p:nvSpPr>
              <p:spPr bwMode="auto">
                <a:xfrm>
                  <a:off x="2560536" y="577668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49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93599" y="577668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50" name="Rectangle 133"/>
                <p:cNvSpPr>
                  <a:spLocks noChangeArrowheads="1"/>
                </p:cNvSpPr>
                <p:nvPr/>
              </p:nvSpPr>
              <p:spPr bwMode="auto">
                <a:xfrm>
                  <a:off x="2394004" y="592116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51" name="Rectangle 135"/>
                <p:cNvSpPr>
                  <a:spLocks noChangeArrowheads="1"/>
                </p:cNvSpPr>
                <p:nvPr/>
              </p:nvSpPr>
              <p:spPr bwMode="auto">
                <a:xfrm>
                  <a:off x="2727067" y="592116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52" name="Rectangle 133"/>
                <p:cNvSpPr>
                  <a:spLocks noChangeArrowheads="1"/>
                </p:cNvSpPr>
                <p:nvPr/>
              </p:nvSpPr>
              <p:spPr bwMode="auto">
                <a:xfrm>
                  <a:off x="2560536" y="592116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53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93599" y="592116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54" name="Rectangle 133"/>
                <p:cNvSpPr>
                  <a:spLocks noChangeArrowheads="1"/>
                </p:cNvSpPr>
                <p:nvPr/>
              </p:nvSpPr>
              <p:spPr bwMode="auto">
                <a:xfrm>
                  <a:off x="2394004" y="606618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55" name="Rectangle 187"/>
                <p:cNvSpPr>
                  <a:spLocks noChangeArrowheads="1"/>
                </p:cNvSpPr>
                <p:nvPr/>
              </p:nvSpPr>
              <p:spPr bwMode="auto">
                <a:xfrm>
                  <a:off x="2727067" y="606618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56" name="Rectangle 255"/>
                <p:cNvSpPr>
                  <a:spLocks noChangeArrowheads="1"/>
                </p:cNvSpPr>
                <p:nvPr/>
              </p:nvSpPr>
              <p:spPr bwMode="auto">
                <a:xfrm>
                  <a:off x="2560536" y="606618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57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93599" y="606618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58" name="Rectangle 133"/>
                <p:cNvSpPr>
                  <a:spLocks noChangeArrowheads="1"/>
                </p:cNvSpPr>
                <p:nvPr/>
              </p:nvSpPr>
              <p:spPr bwMode="auto">
                <a:xfrm>
                  <a:off x="2394004" y="6210937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59" name="Rectangle 135"/>
                <p:cNvSpPr>
                  <a:spLocks noChangeArrowheads="1"/>
                </p:cNvSpPr>
                <p:nvPr/>
              </p:nvSpPr>
              <p:spPr bwMode="auto">
                <a:xfrm>
                  <a:off x="2727067" y="6210937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60" name="Rectangle 259"/>
                <p:cNvSpPr>
                  <a:spLocks noChangeArrowheads="1"/>
                </p:cNvSpPr>
                <p:nvPr/>
              </p:nvSpPr>
              <p:spPr bwMode="auto">
                <a:xfrm>
                  <a:off x="2560536" y="6210937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61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93599" y="6210937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202" name="Rectangle 129"/>
              <p:cNvSpPr>
                <a:spLocks noChangeArrowheads="1"/>
              </p:cNvSpPr>
              <p:nvPr/>
            </p:nvSpPr>
            <p:spPr bwMode="auto">
              <a:xfrm>
                <a:off x="4888250" y="4178340"/>
                <a:ext cx="303452" cy="71960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lIns="136525" tIns="46037" rIns="136525" bIns="46037"/>
              <a:lstStyle/>
              <a:p>
                <a:pPr algn="ctr"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endParaRPr lang="pt-PT" sz="1200">
                  <a:solidFill>
                    <a:srgbClr val="000000"/>
                  </a:solidFill>
                  <a:latin typeface="+mn-lt"/>
                </a:endParaRPr>
              </a:p>
            </p:txBody>
          </p:sp>
          <p:cxnSp>
            <p:nvCxnSpPr>
              <p:cNvPr id="8234" name="AutoShape 174"/>
              <p:cNvCxnSpPr>
                <a:cxnSpLocks noChangeShapeType="1"/>
                <a:stCxn id="175" idx="2"/>
                <a:endCxn id="202" idx="0"/>
              </p:cNvCxnSpPr>
              <p:nvPr/>
            </p:nvCxnSpPr>
            <p:spPr bwMode="auto">
              <a:xfrm rot="16200000" flipH="1">
                <a:off x="4324488" y="3461457"/>
                <a:ext cx="316830" cy="1116012"/>
              </a:xfrm>
              <a:prstGeom prst="bentConnector3">
                <a:avLst>
                  <a:gd name="adj1" fmla="val 50000"/>
                </a:avLst>
              </a:prstGeom>
              <a:noFill/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35" name="AutoShape 186"/>
              <p:cNvCxnSpPr>
                <a:cxnSpLocks noChangeShapeType="1"/>
                <a:stCxn id="202" idx="2"/>
              </p:cNvCxnSpPr>
              <p:nvPr/>
            </p:nvCxnSpPr>
            <p:spPr bwMode="auto">
              <a:xfrm flipH="1">
                <a:off x="5040115" y="4897878"/>
                <a:ext cx="794" cy="79606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" name="Group 211"/>
              <p:cNvGrpSpPr>
                <a:grpSpLocks/>
              </p:cNvGrpSpPr>
              <p:nvPr/>
            </p:nvGrpSpPr>
            <p:grpSpPr bwMode="auto">
              <a:xfrm>
                <a:off x="4422022" y="5085792"/>
                <a:ext cx="771180" cy="645453"/>
                <a:chOff x="2394004" y="5776689"/>
                <a:chExt cx="627214" cy="54960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15" name="Rectangle 133"/>
                <p:cNvSpPr>
                  <a:spLocks noChangeArrowheads="1"/>
                </p:cNvSpPr>
                <p:nvPr/>
              </p:nvSpPr>
              <p:spPr bwMode="auto">
                <a:xfrm>
                  <a:off x="2394004" y="577668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29" name="Rectangle 135"/>
                <p:cNvSpPr>
                  <a:spLocks noChangeArrowheads="1"/>
                </p:cNvSpPr>
                <p:nvPr/>
              </p:nvSpPr>
              <p:spPr bwMode="auto">
                <a:xfrm>
                  <a:off x="2727067" y="577668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32" name="Rectangle 133"/>
                <p:cNvSpPr>
                  <a:spLocks noChangeArrowheads="1"/>
                </p:cNvSpPr>
                <p:nvPr/>
              </p:nvSpPr>
              <p:spPr bwMode="auto">
                <a:xfrm>
                  <a:off x="2560535" y="577668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33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93599" y="5776689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34" name="Rectangle 133"/>
                <p:cNvSpPr>
                  <a:spLocks noChangeArrowheads="1"/>
                </p:cNvSpPr>
                <p:nvPr/>
              </p:nvSpPr>
              <p:spPr bwMode="auto">
                <a:xfrm>
                  <a:off x="2394004" y="592143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35" name="Rectangle 135"/>
                <p:cNvSpPr>
                  <a:spLocks noChangeArrowheads="1"/>
                </p:cNvSpPr>
                <p:nvPr/>
              </p:nvSpPr>
              <p:spPr bwMode="auto">
                <a:xfrm>
                  <a:off x="2727067" y="592143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36" name="Rectangle 133"/>
                <p:cNvSpPr>
                  <a:spLocks noChangeArrowheads="1"/>
                </p:cNvSpPr>
                <p:nvPr/>
              </p:nvSpPr>
              <p:spPr bwMode="auto">
                <a:xfrm>
                  <a:off x="2560535" y="592143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37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93599" y="592143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38" name="Rectangle 133"/>
                <p:cNvSpPr>
                  <a:spLocks noChangeArrowheads="1"/>
                </p:cNvSpPr>
                <p:nvPr/>
              </p:nvSpPr>
              <p:spPr bwMode="auto">
                <a:xfrm>
                  <a:off x="2394004" y="606618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39" name="Rectangle 221"/>
                <p:cNvSpPr>
                  <a:spLocks noChangeArrowheads="1"/>
                </p:cNvSpPr>
                <p:nvPr/>
              </p:nvSpPr>
              <p:spPr bwMode="auto">
                <a:xfrm>
                  <a:off x="2727067" y="606618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40" name="Rectangle 133"/>
                <p:cNvSpPr>
                  <a:spLocks noChangeArrowheads="1"/>
                </p:cNvSpPr>
                <p:nvPr/>
              </p:nvSpPr>
              <p:spPr bwMode="auto">
                <a:xfrm>
                  <a:off x="2560535" y="606618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41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93599" y="6066188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42" name="Rectangle 133"/>
                <p:cNvSpPr>
                  <a:spLocks noChangeArrowheads="1"/>
                </p:cNvSpPr>
                <p:nvPr/>
              </p:nvSpPr>
              <p:spPr bwMode="auto">
                <a:xfrm>
                  <a:off x="2394004" y="6210937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43" name="Rectangle 135"/>
                <p:cNvSpPr>
                  <a:spLocks noChangeArrowheads="1"/>
                </p:cNvSpPr>
                <p:nvPr/>
              </p:nvSpPr>
              <p:spPr bwMode="auto">
                <a:xfrm>
                  <a:off x="2727067" y="6210937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44" name="Rectangle 133"/>
                <p:cNvSpPr>
                  <a:spLocks noChangeArrowheads="1"/>
                </p:cNvSpPr>
                <p:nvPr/>
              </p:nvSpPr>
              <p:spPr bwMode="auto">
                <a:xfrm>
                  <a:off x="2560535" y="6210937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45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93599" y="6210937"/>
                  <a:ext cx="127619" cy="115357"/>
                </a:xfrm>
                <a:prstGeom prst="rect">
                  <a:avLst/>
                </a:prstGeom>
                <a:grp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lIns="136525" tIns="46037" rIns="136525" bIns="46037"/>
                <a:lstStyle/>
                <a:p>
                  <a:pPr algn="ctr">
                    <a:spcBef>
                      <a:spcPct val="25000"/>
                    </a:spcBef>
                    <a:buClr>
                      <a:srgbClr val="000099"/>
                    </a:buClr>
                    <a:buSzPct val="130000"/>
                    <a:defRPr/>
                  </a:pPr>
                  <a:endParaRPr lang="pt-PT" sz="12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206" name="Rectangle 140"/>
              <p:cNvSpPr>
                <a:spLocks noChangeArrowheads="1"/>
              </p:cNvSpPr>
              <p:nvPr/>
            </p:nvSpPr>
            <p:spPr bwMode="auto">
              <a:xfrm>
                <a:off x="5703671" y="5017875"/>
                <a:ext cx="303451" cy="26478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lIns="136525" tIns="46037" rIns="136525" bIns="46037"/>
              <a:lstStyle/>
              <a:p>
                <a:pPr algn="ctr"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endParaRPr lang="pt-PT" sz="12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07" name="Rectangle 142"/>
              <p:cNvSpPr>
                <a:spLocks noChangeArrowheads="1"/>
              </p:cNvSpPr>
              <p:nvPr/>
            </p:nvSpPr>
            <p:spPr bwMode="auto">
              <a:xfrm>
                <a:off x="5701975" y="4647171"/>
                <a:ext cx="305147" cy="26478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lIns="136525" tIns="46037" rIns="136525" bIns="46037"/>
              <a:lstStyle/>
              <a:p>
                <a:pPr algn="ctr"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endParaRPr lang="pt-PT" sz="1200">
                  <a:solidFill>
                    <a:srgbClr val="000000"/>
                  </a:solidFill>
                  <a:latin typeface="+mn-lt"/>
                </a:endParaRPr>
              </a:p>
            </p:txBody>
          </p:sp>
          <p:cxnSp>
            <p:nvCxnSpPr>
              <p:cNvPr id="8239" name="AutoShape 168"/>
              <p:cNvCxnSpPr>
                <a:cxnSpLocks noChangeShapeType="1"/>
                <a:stCxn id="0" idx="1"/>
                <a:endCxn id="175" idx="3"/>
              </p:cNvCxnSpPr>
              <p:nvPr/>
            </p:nvCxnSpPr>
            <p:spPr bwMode="auto">
              <a:xfrm rot="10800000">
                <a:off x="5313835" y="3591048"/>
                <a:ext cx="382636" cy="865622"/>
              </a:xfrm>
              <a:prstGeom prst="bentConnector3">
                <a:avLst>
                  <a:gd name="adj1" fmla="val 50000"/>
                </a:avLst>
              </a:prstGeom>
              <a:noFill/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40" name="AutoShape 168"/>
              <p:cNvCxnSpPr>
                <a:cxnSpLocks noChangeShapeType="1"/>
                <a:stCxn id="207" idx="1"/>
                <a:endCxn id="175" idx="3"/>
              </p:cNvCxnSpPr>
              <p:nvPr/>
            </p:nvCxnSpPr>
            <p:spPr bwMode="auto">
              <a:xfrm rot="10800000">
                <a:off x="5313835" y="3591049"/>
                <a:ext cx="386680" cy="1188493"/>
              </a:xfrm>
              <a:prstGeom prst="bentConnector3">
                <a:avLst>
                  <a:gd name="adj1" fmla="val 50000"/>
                </a:avLst>
              </a:prstGeom>
              <a:noFill/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41" name="AutoShape 168"/>
              <p:cNvCxnSpPr>
                <a:cxnSpLocks noChangeShapeType="1"/>
                <a:stCxn id="206" idx="1"/>
                <a:endCxn id="175" idx="3"/>
              </p:cNvCxnSpPr>
              <p:nvPr/>
            </p:nvCxnSpPr>
            <p:spPr bwMode="auto">
              <a:xfrm rot="10800000">
                <a:off x="5313836" y="3591048"/>
                <a:ext cx="389855" cy="1559174"/>
              </a:xfrm>
              <a:prstGeom prst="bentConnector3">
                <a:avLst>
                  <a:gd name="adj1" fmla="val 50000"/>
                </a:avLst>
              </a:prstGeom>
              <a:noFill/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11" name="Rectangle 210"/>
              <p:cNvSpPr/>
              <p:nvPr/>
            </p:nvSpPr>
            <p:spPr>
              <a:xfrm>
                <a:off x="5661290" y="3983644"/>
                <a:ext cx="1739338" cy="2491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r>
                  <a:rPr lang="tr-TR" sz="1050" b="1" dirty="0">
                    <a:solidFill>
                      <a:srgbClr val="000000"/>
                    </a:solidFill>
                    <a:latin typeface="+mn-lt"/>
                  </a:rPr>
                  <a:t>Sektör Kuruluşları</a:t>
                </a:r>
                <a:endParaRPr lang="en-US" sz="1050" b="1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12" name="Rectangle 115"/>
              <p:cNvSpPr>
                <a:spLocks noChangeArrowheads="1"/>
              </p:cNvSpPr>
              <p:nvPr/>
            </p:nvSpPr>
            <p:spPr bwMode="auto">
              <a:xfrm>
                <a:off x="470398" y="1915181"/>
                <a:ext cx="1798673" cy="3026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36525" tIns="46037" rIns="136525" bIns="46037">
                <a:spAutoFit/>
              </a:bodyPr>
              <a:lstStyle/>
              <a:p>
                <a:pPr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r>
                  <a:rPr lang="tr-TR" sz="1400" b="1" dirty="0">
                    <a:solidFill>
                      <a:srgbClr val="000000"/>
                    </a:solidFill>
                    <a:latin typeface="+mn-lt"/>
                  </a:rPr>
                  <a:t>Dünya</a:t>
                </a:r>
                <a:endParaRPr lang="en-US" sz="1400" b="1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13" name="Rectangle 117"/>
              <p:cNvSpPr>
                <a:spLocks noChangeArrowheads="1"/>
              </p:cNvSpPr>
              <p:nvPr/>
            </p:nvSpPr>
            <p:spPr bwMode="auto">
              <a:xfrm>
                <a:off x="1672339" y="1845090"/>
                <a:ext cx="4506005" cy="540480"/>
              </a:xfrm>
              <a:prstGeom prst="rect">
                <a:avLst/>
              </a:prstGeom>
              <a:solidFill>
                <a:schemeClr val="accent3"/>
              </a:solidFill>
              <a:ln w="1270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lIns="45720" tIns="46037" rIns="45720" bIns="46037" anchor="ctr"/>
              <a:lstStyle/>
              <a:p>
                <a:pPr algn="ctr">
                  <a:spcBef>
                    <a:spcPct val="25000"/>
                  </a:spcBef>
                  <a:buClr>
                    <a:srgbClr val="000099"/>
                  </a:buClr>
                  <a:buSzPct val="130000"/>
                  <a:defRPr/>
                </a:pPr>
                <a:r>
                  <a:rPr lang="tr-TR" sz="1600" b="1" dirty="0">
                    <a:solidFill>
                      <a:schemeClr val="bg1"/>
                    </a:solidFill>
                    <a:latin typeface="+mn-lt"/>
                  </a:rPr>
                  <a:t>Küresel ölçek</a:t>
                </a:r>
                <a:endParaRPr lang="en-US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8245" name="Picture 11"/>
              <p:cNvPicPr>
                <a:picLocks noChangeAspect="1"/>
              </p:cNvPicPr>
              <p:nvPr/>
            </p:nvPicPr>
            <p:blipFill>
              <a:blip r:embed="rId6" cstate="print"/>
              <a:srcRect l="3812" t="13139" r="4849" b="12132"/>
              <a:stretch>
                <a:fillRect/>
              </a:stretch>
            </p:blipFill>
            <p:spPr bwMode="auto">
              <a:xfrm>
                <a:off x="5696471" y="4275511"/>
                <a:ext cx="1398198" cy="362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58" name="Picture 157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0357"/>
          <a:stretch>
            <a:fillRect/>
          </a:stretch>
        </p:blipFill>
        <p:spPr bwMode="auto">
          <a:xfrm>
            <a:off x="6879567" y="1941823"/>
            <a:ext cx="1661723" cy="908021"/>
          </a:xfrm>
          <a:prstGeom prst="roundRect">
            <a:avLst>
              <a:gd name="adj" fmla="val 8118"/>
            </a:avLst>
          </a:prstGeom>
          <a:solidFill>
            <a:srgbClr val="014286"/>
          </a:solidFill>
          <a:ln>
            <a:headEnd/>
            <a:tailEnd/>
          </a:ln>
          <a:effectLst>
            <a:outerShdw blurRad="88900" dist="101600" dir="27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7" name="Grup 6"/>
          <p:cNvGrpSpPr/>
          <p:nvPr/>
        </p:nvGrpSpPr>
        <p:grpSpPr>
          <a:xfrm>
            <a:off x="317989" y="755143"/>
            <a:ext cx="8623516" cy="576000"/>
            <a:chOff x="317989" y="755143"/>
            <a:chExt cx="8623516" cy="576000"/>
          </a:xfrm>
        </p:grpSpPr>
        <p:sp>
          <p:nvSpPr>
            <p:cNvPr id="98" name="Rounded Rectangle 3"/>
            <p:cNvSpPr>
              <a:spLocks noChangeArrowheads="1"/>
            </p:cNvSpPr>
            <p:nvPr/>
          </p:nvSpPr>
          <p:spPr bwMode="auto">
            <a:xfrm>
              <a:off x="8010940" y="755143"/>
              <a:ext cx="930565" cy="576000"/>
            </a:xfrm>
            <a:prstGeom prst="roundRect">
              <a:avLst>
                <a:gd name="adj" fmla="val 16667"/>
              </a:avLst>
            </a:prstGeom>
            <a:solidFill>
              <a:srgbClr val="014286"/>
            </a:solidFill>
            <a:ln>
              <a:headEnd/>
              <a:tailEnd/>
            </a:ln>
            <a:effectLst>
              <a:outerShdw blurRad="88900" dist="101600" dir="27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anchor="ctr"/>
            <a:lstStyle/>
            <a:p>
              <a:pPr marL="0" lvl="1" indent="0" algn="ctr" defTabSz="762000" eaLnBrk="0" hangingPunct="0">
                <a:defRPr/>
              </a:pPr>
              <a:r>
                <a:rPr lang="tr-TR" altLang="en-US" sz="1800" b="1" dirty="0">
                  <a:solidFill>
                    <a:schemeClr val="bg1"/>
                  </a:solidFill>
                </a:rPr>
                <a:t>‘</a:t>
              </a:r>
              <a:r>
                <a:rPr lang="tr-TR" altLang="tr-TR" sz="1800" b="1" dirty="0">
                  <a:solidFill>
                    <a:schemeClr val="bg1"/>
                  </a:solidFill>
                </a:rPr>
                <a:t>3T-10</a:t>
              </a:r>
              <a:r>
                <a:rPr lang="tr-TR" altLang="en-US" sz="1800" b="1" dirty="0">
                  <a:solidFill>
                    <a:schemeClr val="bg1"/>
                  </a:solidFill>
                </a:rPr>
                <a:t>’</a:t>
              </a:r>
              <a:endParaRPr lang="en-US" altLang="tr-TR" sz="1800" b="1" dirty="0">
                <a:solidFill>
                  <a:schemeClr val="bg1"/>
                </a:solidFill>
              </a:endParaRPr>
            </a:p>
          </p:txBody>
        </p:sp>
        <p:pic>
          <p:nvPicPr>
            <p:cNvPr id="8203" name="Picture 1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10" t="12186" r="4764" b="11485"/>
            <a:stretch>
              <a:fillRect/>
            </a:stretch>
          </p:blipFill>
          <p:spPr bwMode="auto">
            <a:xfrm>
              <a:off x="317989" y="866775"/>
              <a:ext cx="1097573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" name="AutoShape 5"/>
            <p:cNvSpPr>
              <a:spLocks noChangeArrowheads="1"/>
            </p:cNvSpPr>
            <p:nvPr/>
          </p:nvSpPr>
          <p:spPr bwMode="auto">
            <a:xfrm>
              <a:off x="1466953" y="755143"/>
              <a:ext cx="6428493" cy="576000"/>
            </a:xfrm>
            <a:prstGeom prst="roundRect">
              <a:avLst>
                <a:gd name="adj" fmla="val 18875"/>
              </a:avLst>
            </a:prstGeom>
            <a:solidFill>
              <a:srgbClr val="014286"/>
            </a:solidFill>
            <a:ln>
              <a:headEnd/>
              <a:tailEnd/>
            </a:ln>
            <a:effectLst>
              <a:outerShdw blurRad="88900" dist="101600" dir="27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anchor="ctr"/>
            <a:lstStyle>
              <a:lvl1pPr marL="342900" indent="-3429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marL="0" lvl="1" indent="0" algn="ctr">
                <a:defRPr/>
              </a:pPr>
              <a: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  <a:t>Türk Otomotiv Tedarik Sanayini, Küresel Otomotiv Pazarında </a:t>
              </a:r>
              <a:b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  <a:t>Tasarım-Teknoloji-Tedarik gücü ile, ilk 10’a taşımak</a:t>
              </a:r>
              <a:endParaRPr lang="en-US" altLang="tr-TR" sz="1600" b="1" i="1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1389" y="2492376"/>
            <a:ext cx="4236830" cy="296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1" y="2492376"/>
            <a:ext cx="4234962" cy="296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30" name="Title 2"/>
          <p:cNvSpPr>
            <a:spLocks noGrp="1"/>
          </p:cNvSpPr>
          <p:nvPr>
            <p:ph type="title"/>
          </p:nvPr>
        </p:nvSpPr>
        <p:spPr>
          <a:xfrm>
            <a:off x="14681" y="45976"/>
            <a:ext cx="4909744" cy="468312"/>
          </a:xfrm>
        </p:spPr>
        <p:txBody>
          <a:bodyPr>
            <a:normAutofit/>
          </a:bodyPr>
          <a:lstStyle/>
          <a:p>
            <a:pPr algn="l"/>
            <a:r>
              <a:rPr lang="tr-TR" altLang="tr-T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STRATEJİ HARİTASI</a:t>
            </a:r>
            <a:endParaRPr lang="tr-TR" altLang="tr-TR" sz="2400" b="1" i="1" dirty="0" smtClean="0"/>
          </a:p>
        </p:txBody>
      </p:sp>
      <p:pic>
        <p:nvPicPr>
          <p:cNvPr id="26629" name="Picture 15" descr="http://tbn2.google.com/images?q=tbn:aPP6KA7loS48EM:http://thecountdowntr.files.wordpress.com/2008/09/turkey-flag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59820" y="1516840"/>
            <a:ext cx="657822" cy="75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" name="Picture 8" descr="C:\Users\Admin\AppData\Local\Microsoft\Windows\Temporary Internet Files\Content.IE5\G2H21DFX\MCj04380620000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95794" y="1491332"/>
            <a:ext cx="633682" cy="646529"/>
          </a:xfrm>
          <a:prstGeom prst="ellipse">
            <a:avLst/>
          </a:prstGeom>
          <a:noFill/>
        </p:spPr>
      </p:pic>
      <p:sp>
        <p:nvSpPr>
          <p:cNvPr id="15" name="Circular Arrow 14"/>
          <p:cNvSpPr/>
          <p:nvPr/>
        </p:nvSpPr>
        <p:spPr bwMode="auto">
          <a:xfrm rot="16200000">
            <a:off x="2796098" y="1465460"/>
            <a:ext cx="1052036" cy="108619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298326"/>
              <a:gd name="adj5" fmla="val 12500"/>
            </a:avLst>
          </a:prstGeom>
          <a:solidFill>
            <a:srgbClr val="014286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8900" dist="101600" dir="27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45720" rIns="45720" anchor="ctr"/>
          <a:lstStyle/>
          <a:p>
            <a:pPr algn="ctr" eaLnBrk="0" hangingPunct="0">
              <a:spcBef>
                <a:spcPct val="35000"/>
              </a:spcBef>
              <a:defRPr/>
            </a:pPr>
            <a:endParaRPr lang="tr-TR" sz="1000"/>
          </a:p>
        </p:txBody>
      </p:sp>
      <p:sp>
        <p:nvSpPr>
          <p:cNvPr id="278" name="Circular Arrow 277"/>
          <p:cNvSpPr/>
          <p:nvPr/>
        </p:nvSpPr>
        <p:spPr bwMode="auto">
          <a:xfrm rot="5400000" flipH="1">
            <a:off x="4858359" y="1465459"/>
            <a:ext cx="1052036" cy="10862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298326"/>
              <a:gd name="adj5" fmla="val 12500"/>
            </a:avLst>
          </a:prstGeom>
          <a:solidFill>
            <a:srgbClr val="014286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8900" dist="101600" dir="27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45720" rIns="45720" anchor="ctr"/>
          <a:lstStyle/>
          <a:p>
            <a:pPr algn="ctr" eaLnBrk="0" hangingPunct="0">
              <a:spcBef>
                <a:spcPct val="35000"/>
              </a:spcBef>
              <a:defRPr/>
            </a:pPr>
            <a:endParaRPr lang="tr-TR" sz="1000"/>
          </a:p>
        </p:txBody>
      </p:sp>
      <p:sp>
        <p:nvSpPr>
          <p:cNvPr id="18" name="TextBox 17"/>
          <p:cNvSpPr txBox="1"/>
          <p:nvPr/>
        </p:nvSpPr>
        <p:spPr>
          <a:xfrm>
            <a:off x="3036399" y="1882134"/>
            <a:ext cx="1631056" cy="337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1800" b="1" dirty="0">
                <a:latin typeface="+mn-lt"/>
              </a:rPr>
              <a:t>Dünya ölçeği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4593574" y="1882134"/>
            <a:ext cx="1281544" cy="3363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1800" b="1" dirty="0">
                <a:latin typeface="+mn-lt"/>
              </a:rPr>
              <a:t>Ülke ölçeği</a:t>
            </a:r>
          </a:p>
        </p:txBody>
      </p:sp>
      <p:sp>
        <p:nvSpPr>
          <p:cNvPr id="17" name="16 Dikdörtgen"/>
          <p:cNvSpPr/>
          <p:nvPr/>
        </p:nvSpPr>
        <p:spPr>
          <a:xfrm>
            <a:off x="315222" y="5595562"/>
            <a:ext cx="873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dirty="0" err="1" smtClean="0">
                <a:solidFill>
                  <a:schemeClr val="tx2"/>
                </a:solidFill>
              </a:rPr>
              <a:t>TAYSAD’ın</a:t>
            </a:r>
            <a:r>
              <a:rPr lang="tr-TR" altLang="tr-TR" dirty="0" smtClean="0">
                <a:solidFill>
                  <a:schemeClr val="tx2"/>
                </a:solidFill>
              </a:rPr>
              <a:t> ‘3T-10’ vizyonuna ulaşabilmesi için, dünya ve ülke ölçeğinde eş-zamanlı ve bütünlük içinde yürütmesi gereken bir Strateji Haritasına ihtiyacı vardır</a:t>
            </a:r>
            <a:endParaRPr lang="tr-TR" dirty="0"/>
          </a:p>
        </p:txBody>
      </p:sp>
      <p:grpSp>
        <p:nvGrpSpPr>
          <p:cNvPr id="20" name="Grup 19"/>
          <p:cNvGrpSpPr/>
          <p:nvPr/>
        </p:nvGrpSpPr>
        <p:grpSpPr>
          <a:xfrm>
            <a:off x="317989" y="755143"/>
            <a:ext cx="8623516" cy="576000"/>
            <a:chOff x="317989" y="755143"/>
            <a:chExt cx="8623516" cy="576000"/>
          </a:xfrm>
        </p:grpSpPr>
        <p:sp>
          <p:nvSpPr>
            <p:cNvPr id="21" name="Rounded Rectangle 3"/>
            <p:cNvSpPr>
              <a:spLocks noChangeArrowheads="1"/>
            </p:cNvSpPr>
            <p:nvPr/>
          </p:nvSpPr>
          <p:spPr bwMode="auto">
            <a:xfrm>
              <a:off x="8010940" y="755143"/>
              <a:ext cx="930565" cy="576000"/>
            </a:xfrm>
            <a:prstGeom prst="roundRect">
              <a:avLst>
                <a:gd name="adj" fmla="val 16667"/>
              </a:avLst>
            </a:prstGeom>
            <a:solidFill>
              <a:srgbClr val="014286"/>
            </a:solidFill>
            <a:ln>
              <a:headEnd/>
              <a:tailEnd/>
            </a:ln>
            <a:effectLst>
              <a:outerShdw blurRad="88900" dist="101600" dir="27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anchor="ctr"/>
            <a:lstStyle/>
            <a:p>
              <a:pPr marL="0" lvl="1" indent="0" algn="ctr" defTabSz="762000" eaLnBrk="0" hangingPunct="0">
                <a:defRPr/>
              </a:pPr>
              <a:r>
                <a:rPr lang="tr-TR" altLang="en-US" sz="1800" b="1" dirty="0">
                  <a:solidFill>
                    <a:schemeClr val="bg1"/>
                  </a:solidFill>
                </a:rPr>
                <a:t>‘</a:t>
              </a:r>
              <a:r>
                <a:rPr lang="tr-TR" altLang="tr-TR" sz="1800" b="1" dirty="0">
                  <a:solidFill>
                    <a:schemeClr val="bg1"/>
                  </a:solidFill>
                </a:rPr>
                <a:t>3T-10</a:t>
              </a:r>
              <a:r>
                <a:rPr lang="tr-TR" altLang="en-US" sz="1800" b="1" dirty="0">
                  <a:solidFill>
                    <a:schemeClr val="bg1"/>
                  </a:solidFill>
                </a:rPr>
                <a:t>’</a:t>
              </a:r>
              <a:endParaRPr lang="en-US" altLang="tr-TR" sz="1800" b="1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1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10" t="12186" r="4764" b="11485"/>
            <a:stretch>
              <a:fillRect/>
            </a:stretch>
          </p:blipFill>
          <p:spPr bwMode="auto">
            <a:xfrm>
              <a:off x="317989" y="866775"/>
              <a:ext cx="1097573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AutoShape 5"/>
            <p:cNvSpPr>
              <a:spLocks noChangeArrowheads="1"/>
            </p:cNvSpPr>
            <p:nvPr/>
          </p:nvSpPr>
          <p:spPr bwMode="auto">
            <a:xfrm>
              <a:off x="1466953" y="755143"/>
              <a:ext cx="6428493" cy="576000"/>
            </a:xfrm>
            <a:prstGeom prst="roundRect">
              <a:avLst>
                <a:gd name="adj" fmla="val 18875"/>
              </a:avLst>
            </a:prstGeom>
            <a:solidFill>
              <a:srgbClr val="014286"/>
            </a:solidFill>
            <a:ln>
              <a:headEnd/>
              <a:tailEnd/>
            </a:ln>
            <a:effectLst>
              <a:outerShdw blurRad="88900" dist="101600" dir="27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anchor="ctr"/>
            <a:lstStyle>
              <a:lvl1pPr marL="342900" indent="-3429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marL="0" lvl="1" indent="0" algn="ctr">
                <a:defRPr/>
              </a:pPr>
              <a: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  <a:t>Türk Otomotiv Tedarik Sanayini, Küresel Otomotiv Pazarında </a:t>
              </a:r>
              <a:b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  <a:t>Tasarım-Teknoloji-Tedarik gücü ile, ilk 10’a taşımak</a:t>
              </a:r>
              <a:endParaRPr lang="en-US" altLang="tr-TR" sz="1600" b="1" i="1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1"/>
          <p:cNvGrpSpPr>
            <a:grpSpLocks noChangeAspect="1"/>
          </p:cNvGrpSpPr>
          <p:nvPr/>
        </p:nvGrpSpPr>
        <p:grpSpPr bwMode="auto">
          <a:xfrm>
            <a:off x="245609" y="2917439"/>
            <a:ext cx="8622166" cy="3397636"/>
            <a:chOff x="560388" y="1125538"/>
            <a:chExt cx="9163051" cy="5328000"/>
          </a:xfrm>
        </p:grpSpPr>
        <p:sp>
          <p:nvSpPr>
            <p:cNvPr id="11328" name="Rectangle 8"/>
            <p:cNvSpPr>
              <a:spLocks noChangeArrowheads="1"/>
            </p:cNvSpPr>
            <p:nvPr/>
          </p:nvSpPr>
          <p:spPr bwMode="auto">
            <a:xfrm>
              <a:off x="560388" y="1125538"/>
              <a:ext cx="9163051" cy="5328000"/>
            </a:xfrm>
            <a:prstGeom prst="rect">
              <a:avLst/>
            </a:prstGeom>
            <a:solidFill>
              <a:srgbClr val="D4E3F8"/>
            </a:solidFill>
            <a:ln w="19050">
              <a:noFill/>
              <a:round/>
              <a:headEnd/>
              <a:tailEnd/>
            </a:ln>
          </p:spPr>
          <p:txBody>
            <a:bodyPr wrap="none" lIns="45720" tIns="72000" rIns="45720" anchor="ctr"/>
            <a:lstStyle/>
            <a:p>
              <a:pPr algn="ctr" eaLnBrk="0" hangingPunct="0">
                <a:lnSpc>
                  <a:spcPts val="800"/>
                </a:lnSpc>
              </a:pPr>
              <a:endParaRPr lang="tr-TR" altLang="tr-TR" sz="400"/>
            </a:p>
          </p:txBody>
        </p:sp>
        <p:sp>
          <p:nvSpPr>
            <p:cNvPr id="174" name="TextBox 173"/>
            <p:cNvSpPr txBox="1">
              <a:spLocks noChangeArrowheads="1"/>
            </p:cNvSpPr>
            <p:nvPr/>
          </p:nvSpPr>
          <p:spPr bwMode="auto">
            <a:xfrm>
              <a:off x="6691062" y="1300729"/>
              <a:ext cx="2813233" cy="4282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srgbClr val="80808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20" tIns="72000" rIns="4572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700" b="1" dirty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HÜKÜMET ve KARAR VERİCİLER</a:t>
              </a:r>
            </a:p>
          </p:txBody>
        </p:sp>
        <p:sp>
          <p:nvSpPr>
            <p:cNvPr id="175" name="TextBox 174"/>
            <p:cNvSpPr txBox="1">
              <a:spLocks noChangeArrowheads="1"/>
            </p:cNvSpPr>
            <p:nvPr/>
          </p:nvSpPr>
          <p:spPr bwMode="auto">
            <a:xfrm>
              <a:off x="788440" y="1300729"/>
              <a:ext cx="2825704" cy="4282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srgbClr val="80808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20" tIns="72000" rIns="4572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700" b="1" dirty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TAYSAD ÜYE KURULUŞLARI</a:t>
              </a:r>
            </a:p>
          </p:txBody>
        </p:sp>
        <p:sp>
          <p:nvSpPr>
            <p:cNvPr id="176" name="Rounded Rectangle 175"/>
            <p:cNvSpPr>
              <a:spLocks noChangeArrowheads="1"/>
            </p:cNvSpPr>
            <p:nvPr/>
          </p:nvSpPr>
          <p:spPr bwMode="auto">
            <a:xfrm>
              <a:off x="788440" y="1871677"/>
              <a:ext cx="2827486" cy="647075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tIns="72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Üyelerin nitelik ve ve beklentileri doğrultusunda 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/>
              </a:r>
              <a:b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</a:b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farklı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ihtiyaçlarını karşıla</a:t>
              </a:r>
              <a:endParaRPr lang="tr-TR" altLang="tr-TR" sz="800" dirty="0">
                <a:latin typeface="Calibri" pitchFamily="34" charset="0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183" name="TextBox 182"/>
            <p:cNvSpPr txBox="1">
              <a:spLocks noChangeArrowheads="1"/>
            </p:cNvSpPr>
            <p:nvPr/>
          </p:nvSpPr>
          <p:spPr bwMode="auto">
            <a:xfrm>
              <a:off x="3731734" y="1300729"/>
              <a:ext cx="2825704" cy="4282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srgbClr val="80808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20" tIns="72000" rIns="4572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en-US" altLang="tr-TR" sz="700" b="1" dirty="0" err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OEM’ler</a:t>
              </a:r>
              <a:endParaRPr lang="en-US" altLang="tr-TR" sz="700" b="1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87" name="Rectangle 186"/>
            <p:cNvSpPr>
              <a:spLocks noChangeArrowheads="1"/>
            </p:cNvSpPr>
            <p:nvPr/>
          </p:nvSpPr>
          <p:spPr bwMode="auto">
            <a:xfrm>
              <a:off x="788440" y="5083262"/>
              <a:ext cx="8715855" cy="4329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srgbClr val="80808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20" tIns="72000" rIns="4572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700" b="1" dirty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TAYSAD’IN BİLİNİRLİĞİ ve MARKA İMAJI</a:t>
              </a:r>
            </a:p>
          </p:txBody>
        </p:sp>
        <p:sp>
          <p:nvSpPr>
            <p:cNvPr id="189" name="Rounded Rectangle 188"/>
            <p:cNvSpPr>
              <a:spLocks noChangeArrowheads="1"/>
            </p:cNvSpPr>
            <p:nvPr/>
          </p:nvSpPr>
          <p:spPr bwMode="auto">
            <a:xfrm>
              <a:off x="788440" y="2637699"/>
              <a:ext cx="2827486" cy="766024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tIns="72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Üyeleri küresel oyuncu yapacak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yatırımlar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ile şirket birleşme ve satınalmalarına yönelmelerine öncülük et</a:t>
              </a:r>
            </a:p>
          </p:txBody>
        </p:sp>
        <p:sp>
          <p:nvSpPr>
            <p:cNvPr id="190" name="Oval 189"/>
            <p:cNvSpPr/>
            <p:nvPr/>
          </p:nvSpPr>
          <p:spPr bwMode="auto">
            <a:xfrm>
              <a:off x="713610" y="2594879"/>
              <a:ext cx="276156" cy="21410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tIns="72000" rIns="45720" anchor="ctr"/>
            <a:lstStyle/>
            <a:p>
              <a:pPr algn="ctr" eaLnBrk="0" hangingPunct="0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P 2</a:t>
              </a:r>
            </a:p>
          </p:txBody>
        </p:sp>
        <p:sp>
          <p:nvSpPr>
            <p:cNvPr id="191" name="Rounded Rectangle 190"/>
            <p:cNvSpPr>
              <a:spLocks noChangeArrowheads="1"/>
            </p:cNvSpPr>
            <p:nvPr/>
          </p:nvSpPr>
          <p:spPr bwMode="auto">
            <a:xfrm>
              <a:off x="3731734" y="3194375"/>
              <a:ext cx="2827486" cy="466275"/>
            </a:xfrm>
            <a:prstGeom prst="roundRect">
              <a:avLst>
                <a:gd name="adj" fmla="val 73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tIns="72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Üyelerin Yurt içi ve Yurtdışı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Yenileme Pazarındaki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etkinliği artır</a:t>
              </a:r>
            </a:p>
          </p:txBody>
        </p:sp>
        <p:sp>
          <p:nvSpPr>
            <p:cNvPr id="192" name="Rounded Rectangle 191"/>
            <p:cNvSpPr>
              <a:spLocks noChangeArrowheads="1"/>
            </p:cNvSpPr>
            <p:nvPr/>
          </p:nvSpPr>
          <p:spPr bwMode="auto">
            <a:xfrm>
              <a:off x="3731734" y="2518752"/>
              <a:ext cx="2827486" cy="609012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0" tIns="72000" rIns="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7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Türk otomotiv Tedarik Sanayisinin küresel OEM’lerin tercih edilen tedarikçisi/markası olmasına liderlik et</a:t>
              </a:r>
            </a:p>
          </p:txBody>
        </p:sp>
        <p:sp>
          <p:nvSpPr>
            <p:cNvPr id="193" name="Oval 192"/>
            <p:cNvSpPr/>
            <p:nvPr/>
          </p:nvSpPr>
          <p:spPr bwMode="auto">
            <a:xfrm>
              <a:off x="713610" y="1814583"/>
              <a:ext cx="276156" cy="21410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tIns="72000" rIns="45720" anchor="ctr"/>
            <a:lstStyle/>
            <a:p>
              <a:pPr algn="ctr" eaLnBrk="0" hangingPunct="0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P 1</a:t>
              </a:r>
            </a:p>
          </p:txBody>
        </p:sp>
        <p:sp>
          <p:nvSpPr>
            <p:cNvPr id="194" name="Oval 193"/>
            <p:cNvSpPr/>
            <p:nvPr/>
          </p:nvSpPr>
          <p:spPr bwMode="auto">
            <a:xfrm>
              <a:off x="3633742" y="2461658"/>
              <a:ext cx="277938" cy="21410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tIns="72000" rIns="45720" anchor="ctr"/>
            <a:lstStyle/>
            <a:p>
              <a:pPr algn="ctr" eaLnBrk="0" hangingPunct="0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P 4</a:t>
              </a:r>
            </a:p>
          </p:txBody>
        </p:sp>
        <p:sp>
          <p:nvSpPr>
            <p:cNvPr id="195" name="Oval 194"/>
            <p:cNvSpPr/>
            <p:nvPr/>
          </p:nvSpPr>
          <p:spPr bwMode="auto">
            <a:xfrm>
              <a:off x="3633742" y="3151552"/>
              <a:ext cx="277938" cy="214107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tIns="72000" rIns="45720" anchor="ctr"/>
            <a:lstStyle/>
            <a:p>
              <a:pPr algn="ctr" eaLnBrk="0" hangingPunct="0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P 5</a:t>
              </a:r>
            </a:p>
          </p:txBody>
        </p:sp>
        <p:sp>
          <p:nvSpPr>
            <p:cNvPr id="196" name="Rounded Rectangle 195"/>
            <p:cNvSpPr>
              <a:spLocks noChangeArrowheads="1"/>
            </p:cNvSpPr>
            <p:nvPr/>
          </p:nvSpPr>
          <p:spPr bwMode="auto">
            <a:xfrm>
              <a:off x="3731734" y="4283934"/>
              <a:ext cx="2827486" cy="718445"/>
            </a:xfrm>
            <a:prstGeom prst="roundRect">
              <a:avLst>
                <a:gd name="adj" fmla="val 73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tIns="72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Savunma, Raylı Sistemler ve Havacılık gibi sektörlerde, tecrübelerin otomotive aktarılması için işbirlikleri ve sinerjileri artır</a:t>
              </a:r>
            </a:p>
          </p:txBody>
        </p:sp>
        <p:sp>
          <p:nvSpPr>
            <p:cNvPr id="197" name="Oval 196"/>
            <p:cNvSpPr/>
            <p:nvPr/>
          </p:nvSpPr>
          <p:spPr bwMode="auto">
            <a:xfrm>
              <a:off x="3633742" y="4260146"/>
              <a:ext cx="277938" cy="21410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tIns="72000" rIns="45720" anchor="ctr"/>
            <a:lstStyle/>
            <a:p>
              <a:pPr algn="ctr" eaLnBrk="0" hangingPunct="0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P 7</a:t>
              </a:r>
            </a:p>
          </p:txBody>
        </p:sp>
        <p:sp>
          <p:nvSpPr>
            <p:cNvPr id="198" name="Rounded Rectangle 197"/>
            <p:cNvSpPr>
              <a:spLocks noChangeArrowheads="1"/>
            </p:cNvSpPr>
            <p:nvPr/>
          </p:nvSpPr>
          <p:spPr bwMode="auto">
            <a:xfrm>
              <a:off x="3731734" y="5725580"/>
              <a:ext cx="2827486" cy="575705"/>
            </a:xfrm>
            <a:prstGeom prst="roundRect">
              <a:avLst>
                <a:gd name="adj" fmla="val 1073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tIns="72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Türk Otomotiv Tedarik Sanayinin  markalaşmasında rol al</a:t>
              </a:r>
            </a:p>
          </p:txBody>
        </p:sp>
        <p:sp>
          <p:nvSpPr>
            <p:cNvPr id="199" name="Rounded Rectangle 198"/>
            <p:cNvSpPr>
              <a:spLocks noChangeArrowheads="1"/>
            </p:cNvSpPr>
            <p:nvPr/>
          </p:nvSpPr>
          <p:spPr bwMode="auto">
            <a:xfrm>
              <a:off x="788440" y="5725580"/>
              <a:ext cx="2827486" cy="575705"/>
            </a:xfrm>
            <a:prstGeom prst="roundRect">
              <a:avLst>
                <a:gd name="adj" fmla="val 1073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tIns="72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TAYSAD’ın bilinirliğini Türkiye ve uluslararası düzeyde artır</a:t>
              </a:r>
            </a:p>
          </p:txBody>
        </p:sp>
        <p:sp>
          <p:nvSpPr>
            <p:cNvPr id="200" name="Rounded Rectangle 199"/>
            <p:cNvSpPr>
              <a:spLocks noChangeArrowheads="1"/>
            </p:cNvSpPr>
            <p:nvPr/>
          </p:nvSpPr>
          <p:spPr bwMode="auto">
            <a:xfrm>
              <a:off x="6676808" y="5725580"/>
              <a:ext cx="2827487" cy="575705"/>
            </a:xfrm>
            <a:prstGeom prst="roundRect">
              <a:avLst>
                <a:gd name="adj" fmla="val 1073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tIns="72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TAYSAD markasını bir kredibilite ve prestij unsuru haline getir</a:t>
              </a:r>
            </a:p>
          </p:txBody>
        </p:sp>
        <p:sp>
          <p:nvSpPr>
            <p:cNvPr id="201" name="Oval 200"/>
            <p:cNvSpPr/>
            <p:nvPr/>
          </p:nvSpPr>
          <p:spPr bwMode="auto">
            <a:xfrm>
              <a:off x="713610" y="5616147"/>
              <a:ext cx="276156" cy="214107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tIns="72000" rIns="45720" anchor="ctr"/>
            <a:lstStyle/>
            <a:p>
              <a:pPr algn="ctr" eaLnBrk="0" hangingPunct="0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P 10</a:t>
              </a:r>
            </a:p>
          </p:txBody>
        </p:sp>
        <p:sp>
          <p:nvSpPr>
            <p:cNvPr id="202" name="Oval 201"/>
            <p:cNvSpPr/>
            <p:nvPr/>
          </p:nvSpPr>
          <p:spPr bwMode="auto">
            <a:xfrm>
              <a:off x="3640869" y="5616147"/>
              <a:ext cx="277938" cy="214107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tIns="72000" rIns="45720" anchor="ctr"/>
            <a:lstStyle/>
            <a:p>
              <a:pPr algn="ctr" eaLnBrk="0" hangingPunct="0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P 11</a:t>
              </a:r>
            </a:p>
          </p:txBody>
        </p:sp>
        <p:sp>
          <p:nvSpPr>
            <p:cNvPr id="203" name="Oval 202"/>
            <p:cNvSpPr/>
            <p:nvPr/>
          </p:nvSpPr>
          <p:spPr bwMode="auto">
            <a:xfrm>
              <a:off x="6553875" y="5616147"/>
              <a:ext cx="277938" cy="214107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tIns="72000" rIns="45720" anchor="ctr"/>
            <a:lstStyle/>
            <a:p>
              <a:pPr algn="ctr" eaLnBrk="0" hangingPunct="0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P 12</a:t>
              </a:r>
            </a:p>
          </p:txBody>
        </p:sp>
        <p:sp>
          <p:nvSpPr>
            <p:cNvPr id="205" name="Rounded Rectangle 204"/>
            <p:cNvSpPr>
              <a:spLocks noChangeArrowheads="1"/>
            </p:cNvSpPr>
            <p:nvPr/>
          </p:nvSpPr>
          <p:spPr bwMode="auto">
            <a:xfrm>
              <a:off x="3731734" y="1871677"/>
              <a:ext cx="2827486" cy="575705"/>
            </a:xfrm>
            <a:prstGeom prst="roundRect">
              <a:avLst>
                <a:gd name="adj" fmla="val 73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tIns="72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TAYSAD üyelerinin mevcut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Yurt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İçi ve Yurt Dışı OEM’deki payının artmasına destek ol</a:t>
              </a:r>
            </a:p>
          </p:txBody>
        </p:sp>
        <p:sp>
          <p:nvSpPr>
            <p:cNvPr id="206" name="Oval 205"/>
            <p:cNvSpPr/>
            <p:nvPr/>
          </p:nvSpPr>
          <p:spPr bwMode="auto">
            <a:xfrm>
              <a:off x="3633742" y="1814583"/>
              <a:ext cx="277938" cy="21410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tIns="72000" rIns="45720" anchor="ctr"/>
            <a:lstStyle/>
            <a:p>
              <a:pPr algn="ctr" eaLnBrk="0" hangingPunct="0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P 3</a:t>
              </a:r>
            </a:p>
          </p:txBody>
        </p:sp>
        <p:sp>
          <p:nvSpPr>
            <p:cNvPr id="207" name="Rounded Rectangle 206"/>
            <p:cNvSpPr>
              <a:spLocks noChangeArrowheads="1"/>
            </p:cNvSpPr>
            <p:nvPr/>
          </p:nvSpPr>
          <p:spPr bwMode="auto">
            <a:xfrm>
              <a:off x="3731734" y="3736776"/>
              <a:ext cx="2827486" cy="466275"/>
            </a:xfrm>
            <a:prstGeom prst="roundRect">
              <a:avLst>
                <a:gd name="adj" fmla="val 73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tIns="72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Eşdeğer Parça konusunda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kamuoyunu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bilinçlendir</a:t>
              </a:r>
            </a:p>
          </p:txBody>
        </p:sp>
        <p:sp>
          <p:nvSpPr>
            <p:cNvPr id="208" name="Oval 207"/>
            <p:cNvSpPr/>
            <p:nvPr/>
          </p:nvSpPr>
          <p:spPr bwMode="auto">
            <a:xfrm>
              <a:off x="3633742" y="3689197"/>
              <a:ext cx="277938" cy="21886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tIns="72000" rIns="45720" anchor="ctr"/>
            <a:lstStyle/>
            <a:p>
              <a:pPr algn="ctr" eaLnBrk="0" hangingPunct="0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P 6</a:t>
              </a:r>
            </a:p>
          </p:txBody>
        </p:sp>
        <p:sp>
          <p:nvSpPr>
            <p:cNvPr id="209" name="Rounded Rectangle 208"/>
            <p:cNvSpPr>
              <a:spLocks noChangeArrowheads="1"/>
            </p:cNvSpPr>
            <p:nvPr/>
          </p:nvSpPr>
          <p:spPr bwMode="auto">
            <a:xfrm>
              <a:off x="6678591" y="1871677"/>
              <a:ext cx="2825704" cy="756505"/>
            </a:xfrm>
            <a:prstGeom prst="roundRect">
              <a:avLst>
                <a:gd name="adj" fmla="val 851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tIns="72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Yurtiçinde ve yurtdışında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sektörü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ilgilendiren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teknik standartların-şartnamelerin 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belirlenmesinde etkin rol üstlen </a:t>
              </a:r>
            </a:p>
          </p:txBody>
        </p:sp>
        <p:sp>
          <p:nvSpPr>
            <p:cNvPr id="210" name="Rounded Rectangle 209"/>
            <p:cNvSpPr>
              <a:spLocks noChangeArrowheads="1"/>
            </p:cNvSpPr>
            <p:nvPr/>
          </p:nvSpPr>
          <p:spPr bwMode="auto">
            <a:xfrm>
              <a:off x="6678591" y="2709069"/>
              <a:ext cx="2825704" cy="951581"/>
            </a:xfrm>
            <a:prstGeom prst="roundRect">
              <a:avLst>
                <a:gd name="adj" fmla="val 851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tIns="72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Kamunun uzun vadeli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stratejilerinin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oluşmasına katkı ver,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/>
              </a:r>
              <a:b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</a:b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takipçisi ve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etkin uygulayıcısı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ol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/>
              </a:r>
              <a:b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</a:br>
              <a:r>
                <a:rPr lang="tr-TR" altLang="tr-TR" sz="900" i="1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(Otomotiv </a:t>
              </a:r>
              <a:r>
                <a:rPr lang="tr-TR" altLang="tr-TR" sz="900" i="1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Stratejisi, GİTES, 2023 İhracat Stratejisi, vb.)</a:t>
              </a:r>
              <a:endParaRPr lang="tr-TR" altLang="tr-TR" sz="900" i="1" dirty="0">
                <a:latin typeface="Calibri" pitchFamily="34" charset="0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211" name="Oval 210"/>
            <p:cNvSpPr/>
            <p:nvPr/>
          </p:nvSpPr>
          <p:spPr bwMode="auto">
            <a:xfrm>
              <a:off x="6553875" y="1814583"/>
              <a:ext cx="277938" cy="21410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tIns="72000" rIns="45720" anchor="ctr"/>
            <a:lstStyle/>
            <a:p>
              <a:pPr algn="ctr" eaLnBrk="0" hangingPunct="0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P 8</a:t>
              </a:r>
            </a:p>
          </p:txBody>
        </p:sp>
        <p:sp>
          <p:nvSpPr>
            <p:cNvPr id="212" name="Oval 211"/>
            <p:cNvSpPr/>
            <p:nvPr/>
          </p:nvSpPr>
          <p:spPr bwMode="auto">
            <a:xfrm>
              <a:off x="6553875" y="2628183"/>
              <a:ext cx="277938" cy="214107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tIns="72000" rIns="45720" anchor="ctr"/>
            <a:lstStyle/>
            <a:p>
              <a:pPr algn="ctr" eaLnBrk="0" hangingPunct="0">
                <a:lnSpc>
                  <a:spcPts val="8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P 9</a:t>
              </a:r>
            </a:p>
          </p:txBody>
        </p:sp>
      </p:grpSp>
      <p:graphicFrame>
        <p:nvGraphicFramePr>
          <p:cNvPr id="11266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Box 53"/>
          <p:cNvSpPr txBox="1">
            <a:spLocks noChangeArrowheads="1"/>
          </p:cNvSpPr>
          <p:nvPr/>
        </p:nvSpPr>
        <p:spPr bwMode="auto">
          <a:xfrm>
            <a:off x="189691" y="2552701"/>
            <a:ext cx="11162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>
            <a:spAutoFit/>
          </a:bodyPr>
          <a:lstStyle/>
          <a:p>
            <a:r>
              <a:rPr lang="tr-TR" altLang="tr-TR" sz="1600" b="1" i="1" dirty="0">
                <a:latin typeface="Calibri" pitchFamily="34" charset="0"/>
              </a:rPr>
              <a:t>Paydaşlar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189691" y="1331143"/>
            <a:ext cx="1225871" cy="338554"/>
          </a:xfrm>
          <a:prstGeom prst="rect">
            <a:avLst/>
          </a:prstGeom>
          <a:noFill/>
        </p:spPr>
        <p:txBody>
          <a:bodyPr wrap="square" lIns="36000">
            <a:spAutoFit/>
          </a:bodyPr>
          <a:lstStyle/>
          <a:p>
            <a:pPr>
              <a:defRPr/>
            </a:pPr>
            <a:r>
              <a:rPr lang="tr-TR" sz="1600" b="1" i="1" dirty="0">
                <a:latin typeface="+mn-lt"/>
                <a:ea typeface="+mn-ea"/>
                <a:cs typeface="Arial" pitchFamily="34" charset="0"/>
              </a:rPr>
              <a:t>Nihai </a:t>
            </a:r>
            <a:r>
              <a:rPr lang="tr-TR" sz="1600" b="1" i="1" dirty="0" smtClean="0">
                <a:latin typeface="+mn-lt"/>
                <a:ea typeface="+mn-ea"/>
                <a:cs typeface="Arial" pitchFamily="34" charset="0"/>
              </a:rPr>
              <a:t>Fayda</a:t>
            </a:r>
            <a:endParaRPr lang="tr-TR" sz="1600" b="1" i="1" dirty="0">
              <a:latin typeface="+mn-lt"/>
              <a:ea typeface="+mn-ea"/>
              <a:cs typeface="Arial" pitchFamily="34" charset="0"/>
            </a:endParaRPr>
          </a:p>
        </p:txBody>
      </p:sp>
      <p:grpSp>
        <p:nvGrpSpPr>
          <p:cNvPr id="3" name="Group 1"/>
          <p:cNvGrpSpPr>
            <a:grpSpLocks noChangeAspect="1"/>
          </p:cNvGrpSpPr>
          <p:nvPr/>
        </p:nvGrpSpPr>
        <p:grpSpPr bwMode="auto">
          <a:xfrm>
            <a:off x="245609" y="1681417"/>
            <a:ext cx="8622166" cy="823542"/>
            <a:chOff x="560388" y="889470"/>
            <a:chExt cx="9163050" cy="1139134"/>
          </a:xfrm>
        </p:grpSpPr>
        <p:sp>
          <p:nvSpPr>
            <p:cNvPr id="166" name="Rectangle 8"/>
            <p:cNvSpPr>
              <a:spLocks noChangeArrowheads="1"/>
            </p:cNvSpPr>
            <p:nvPr/>
          </p:nvSpPr>
          <p:spPr bwMode="auto">
            <a:xfrm>
              <a:off x="560388" y="889470"/>
              <a:ext cx="9163050" cy="1139134"/>
            </a:xfrm>
            <a:prstGeom prst="rect">
              <a:avLst/>
            </a:prstGeom>
            <a:solidFill>
              <a:srgbClr val="D4E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20" rIns="45720" anchor="ctr"/>
            <a:lstStyle/>
            <a:p>
              <a:pPr algn="ctr" eaLnBrk="0" hangingPunct="0">
                <a:spcBef>
                  <a:spcPct val="35000"/>
                </a:spcBef>
                <a:defRPr/>
              </a:pPr>
              <a:endParaRPr lang="tr-TR" altLang="tr-TR" sz="600">
                <a:latin typeface="+mn-lt"/>
                <a:ea typeface="+mn-ea"/>
                <a:cs typeface="Arial" pitchFamily="34" charset="0"/>
              </a:endParaRPr>
            </a:p>
          </p:txBody>
        </p:sp>
        <p:sp>
          <p:nvSpPr>
            <p:cNvPr id="168" name="Rounded Rectangle 167"/>
            <p:cNvSpPr>
              <a:spLocks noChangeArrowheads="1"/>
            </p:cNvSpPr>
            <p:nvPr/>
          </p:nvSpPr>
          <p:spPr bwMode="auto">
            <a:xfrm>
              <a:off x="788395" y="1031862"/>
              <a:ext cx="4248421" cy="665891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rIns="72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defRPr/>
              </a:pPr>
              <a:r>
                <a:rPr lang="tr-TR" altLang="tr-TR" sz="10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Türkiye Otomotiv Tedarik Sanayinin dünyadaki etkinliğinin artırılmasında rol al</a:t>
              </a:r>
            </a:p>
          </p:txBody>
        </p:sp>
        <p:sp>
          <p:nvSpPr>
            <p:cNvPr id="169" name="Oval 168"/>
            <p:cNvSpPr/>
            <p:nvPr/>
          </p:nvSpPr>
          <p:spPr bwMode="auto">
            <a:xfrm>
              <a:off x="713581" y="973230"/>
              <a:ext cx="277884" cy="217776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spcBef>
                  <a:spcPct val="3500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F 1</a:t>
              </a:r>
            </a:p>
          </p:txBody>
        </p:sp>
        <p:sp>
          <p:nvSpPr>
            <p:cNvPr id="170" name="Rounded Rectangle 169"/>
            <p:cNvSpPr>
              <a:spLocks noChangeArrowheads="1"/>
            </p:cNvSpPr>
            <p:nvPr/>
          </p:nvSpPr>
          <p:spPr bwMode="auto">
            <a:xfrm>
              <a:off x="5264824" y="1031862"/>
              <a:ext cx="4250202" cy="665890"/>
            </a:xfrm>
            <a:prstGeom prst="roundRect">
              <a:avLst>
                <a:gd name="adj" fmla="val 1073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rIns="72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800"/>
                </a:lnSpc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Türkiye Otomotiv Tedarik Sanayinin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/>
              </a:r>
              <a:b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</a:b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Türk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otomotiv sektörü ve ülke ekonomisindeki etkinliğinin artırılmasında rol al</a:t>
              </a:r>
            </a:p>
          </p:txBody>
        </p:sp>
        <p:sp>
          <p:nvSpPr>
            <p:cNvPr id="171" name="Oval 170"/>
            <p:cNvSpPr/>
            <p:nvPr/>
          </p:nvSpPr>
          <p:spPr bwMode="auto">
            <a:xfrm>
              <a:off x="5239886" y="973230"/>
              <a:ext cx="277884" cy="217776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spcBef>
                  <a:spcPct val="3500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F 2</a:t>
              </a:r>
            </a:p>
          </p:txBody>
        </p:sp>
      </p:grpSp>
      <p:sp>
        <p:nvSpPr>
          <p:cNvPr id="94" name="Title 2"/>
          <p:cNvSpPr>
            <a:spLocks noGrp="1"/>
          </p:cNvSpPr>
          <p:nvPr>
            <p:ph type="title"/>
          </p:nvPr>
        </p:nvSpPr>
        <p:spPr>
          <a:xfrm>
            <a:off x="14681" y="45976"/>
            <a:ext cx="4909744" cy="468312"/>
          </a:xfrm>
        </p:spPr>
        <p:txBody>
          <a:bodyPr>
            <a:normAutofit/>
          </a:bodyPr>
          <a:lstStyle/>
          <a:p>
            <a:pPr algn="l"/>
            <a:r>
              <a:rPr lang="tr-TR" altLang="tr-T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STRATEJİ HARİTASI</a:t>
            </a:r>
            <a:endParaRPr lang="tr-TR" altLang="tr-TR" sz="2400" b="1" i="1" dirty="0" smtClean="0"/>
          </a:p>
        </p:txBody>
      </p:sp>
      <p:grpSp>
        <p:nvGrpSpPr>
          <p:cNvPr id="96" name="Grup 95"/>
          <p:cNvGrpSpPr/>
          <p:nvPr/>
        </p:nvGrpSpPr>
        <p:grpSpPr>
          <a:xfrm>
            <a:off x="317989" y="755143"/>
            <a:ext cx="8623516" cy="576000"/>
            <a:chOff x="317989" y="755143"/>
            <a:chExt cx="8623516" cy="576000"/>
          </a:xfrm>
        </p:grpSpPr>
        <p:sp>
          <p:nvSpPr>
            <p:cNvPr id="97" name="Rounded Rectangle 3"/>
            <p:cNvSpPr>
              <a:spLocks noChangeArrowheads="1"/>
            </p:cNvSpPr>
            <p:nvPr/>
          </p:nvSpPr>
          <p:spPr bwMode="auto">
            <a:xfrm>
              <a:off x="8010940" y="755143"/>
              <a:ext cx="930565" cy="576000"/>
            </a:xfrm>
            <a:prstGeom prst="roundRect">
              <a:avLst>
                <a:gd name="adj" fmla="val 16667"/>
              </a:avLst>
            </a:prstGeom>
            <a:solidFill>
              <a:srgbClr val="014286"/>
            </a:solidFill>
            <a:ln>
              <a:headEnd/>
              <a:tailEnd/>
            </a:ln>
            <a:effectLst>
              <a:outerShdw blurRad="88900" dist="101600" dir="27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anchor="ctr"/>
            <a:lstStyle/>
            <a:p>
              <a:pPr marL="0" lvl="1" indent="0" algn="ctr" defTabSz="762000" eaLnBrk="0" hangingPunct="0">
                <a:defRPr/>
              </a:pPr>
              <a:r>
                <a:rPr lang="tr-TR" altLang="en-US" sz="1800" b="1" dirty="0">
                  <a:solidFill>
                    <a:schemeClr val="bg1"/>
                  </a:solidFill>
                </a:rPr>
                <a:t>‘</a:t>
              </a:r>
              <a:r>
                <a:rPr lang="tr-TR" altLang="tr-TR" sz="1800" b="1" dirty="0">
                  <a:solidFill>
                    <a:schemeClr val="bg1"/>
                  </a:solidFill>
                </a:rPr>
                <a:t>3T-10</a:t>
              </a:r>
              <a:r>
                <a:rPr lang="tr-TR" altLang="en-US" sz="1800" b="1" dirty="0">
                  <a:solidFill>
                    <a:schemeClr val="bg1"/>
                  </a:solidFill>
                </a:rPr>
                <a:t>’</a:t>
              </a:r>
              <a:endParaRPr lang="en-US" altLang="tr-TR" sz="1800" b="1" dirty="0">
                <a:solidFill>
                  <a:schemeClr val="bg1"/>
                </a:solidFill>
              </a:endParaRPr>
            </a:p>
          </p:txBody>
        </p:sp>
        <p:pic>
          <p:nvPicPr>
            <p:cNvPr id="99" name="Picture 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10" t="12186" r="4764" b="11485"/>
            <a:stretch>
              <a:fillRect/>
            </a:stretch>
          </p:blipFill>
          <p:spPr bwMode="auto">
            <a:xfrm>
              <a:off x="317989" y="866775"/>
              <a:ext cx="1097573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" name="AutoShape 5"/>
            <p:cNvSpPr>
              <a:spLocks noChangeArrowheads="1"/>
            </p:cNvSpPr>
            <p:nvPr/>
          </p:nvSpPr>
          <p:spPr bwMode="auto">
            <a:xfrm>
              <a:off x="1466953" y="755143"/>
              <a:ext cx="6428493" cy="576000"/>
            </a:xfrm>
            <a:prstGeom prst="roundRect">
              <a:avLst>
                <a:gd name="adj" fmla="val 18875"/>
              </a:avLst>
            </a:prstGeom>
            <a:solidFill>
              <a:srgbClr val="014286"/>
            </a:solidFill>
            <a:ln>
              <a:headEnd/>
              <a:tailEnd/>
            </a:ln>
            <a:effectLst>
              <a:outerShdw blurRad="88900" dist="101600" dir="27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anchor="ctr"/>
            <a:lstStyle>
              <a:lvl1pPr marL="342900" indent="-3429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marL="0" lvl="1" indent="0" algn="ctr">
                <a:defRPr/>
              </a:pPr>
              <a: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  <a:t>Türk Otomotiv Tedarik Sanayini, Küresel Otomotiv Pazarında </a:t>
              </a:r>
              <a:b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  <a:t>Tasarım-Teknoloji-Tedarik gücü ile, ilk 10’a taşımak</a:t>
              </a:r>
              <a:endParaRPr lang="en-US" altLang="tr-TR" sz="1600" b="1" i="1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426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Box 57"/>
          <p:cNvSpPr txBox="1">
            <a:spLocks noChangeArrowheads="1"/>
          </p:cNvSpPr>
          <p:nvPr/>
        </p:nvSpPr>
        <p:spPr bwMode="auto">
          <a:xfrm>
            <a:off x="257426" y="1453451"/>
            <a:ext cx="11162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>
            <a:spAutoFit/>
          </a:bodyPr>
          <a:lstStyle/>
          <a:p>
            <a:r>
              <a:rPr lang="tr-TR" altLang="tr-TR" sz="1600" b="1" i="1" dirty="0">
                <a:latin typeface="Calibri" pitchFamily="34" charset="0"/>
              </a:rPr>
              <a:t>Kritik </a:t>
            </a:r>
            <a:br>
              <a:rPr lang="tr-TR" altLang="tr-TR" sz="1600" b="1" i="1" dirty="0">
                <a:latin typeface="Calibri" pitchFamily="34" charset="0"/>
              </a:rPr>
            </a:br>
            <a:r>
              <a:rPr lang="tr-TR" altLang="tr-TR" sz="1600" b="1" i="1" dirty="0">
                <a:latin typeface="Calibri" pitchFamily="34" charset="0"/>
              </a:rPr>
              <a:t>İç Süreçler</a:t>
            </a:r>
          </a:p>
        </p:txBody>
      </p:sp>
      <p:grpSp>
        <p:nvGrpSpPr>
          <p:cNvPr id="5" name="Group 214"/>
          <p:cNvGrpSpPr>
            <a:grpSpLocks noChangeAspect="1"/>
          </p:cNvGrpSpPr>
          <p:nvPr/>
        </p:nvGrpSpPr>
        <p:grpSpPr bwMode="auto">
          <a:xfrm>
            <a:off x="317990" y="2269787"/>
            <a:ext cx="8597410" cy="2959558"/>
            <a:chOff x="560388" y="1125537"/>
            <a:chExt cx="9163050" cy="5328000"/>
          </a:xfrm>
        </p:grpSpPr>
        <p:sp>
          <p:nvSpPr>
            <p:cNvPr id="11301" name="Rectangle 8"/>
            <p:cNvSpPr>
              <a:spLocks noChangeArrowheads="1"/>
            </p:cNvSpPr>
            <p:nvPr/>
          </p:nvSpPr>
          <p:spPr bwMode="auto">
            <a:xfrm>
              <a:off x="560388" y="1125537"/>
              <a:ext cx="9163050" cy="5328000"/>
            </a:xfrm>
            <a:prstGeom prst="rect">
              <a:avLst/>
            </a:prstGeom>
            <a:solidFill>
              <a:srgbClr val="D4E3F8"/>
            </a:solidFill>
            <a:ln w="19050">
              <a:noFill/>
              <a:round/>
              <a:headEnd/>
              <a:tailEnd/>
            </a:ln>
          </p:spPr>
          <p:txBody>
            <a:bodyPr wrap="none" lIns="45720" rIns="45720" anchor="ctr"/>
            <a:lstStyle/>
            <a:p>
              <a:pPr algn="ctr" eaLnBrk="0" hangingPunct="0">
                <a:lnSpc>
                  <a:spcPts val="700"/>
                </a:lnSpc>
              </a:pPr>
              <a:endParaRPr lang="tr-TR" altLang="tr-TR" sz="300"/>
            </a:p>
          </p:txBody>
        </p:sp>
        <p:sp>
          <p:nvSpPr>
            <p:cNvPr id="230" name="TextBox 229"/>
            <p:cNvSpPr txBox="1">
              <a:spLocks noChangeArrowheads="1"/>
            </p:cNvSpPr>
            <p:nvPr/>
          </p:nvSpPr>
          <p:spPr bwMode="auto">
            <a:xfrm>
              <a:off x="5183782" y="1300057"/>
              <a:ext cx="2123733" cy="43116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45720" rIns="4572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altLang="tr-TR" sz="700" b="1" dirty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İLİŞKİ AĞI OLUŞTURMAK</a:t>
              </a:r>
            </a:p>
          </p:txBody>
        </p:sp>
        <p:sp>
          <p:nvSpPr>
            <p:cNvPr id="231" name="TextBox 230"/>
            <p:cNvSpPr txBox="1">
              <a:spLocks noChangeArrowheads="1"/>
            </p:cNvSpPr>
            <p:nvPr/>
          </p:nvSpPr>
          <p:spPr bwMode="auto">
            <a:xfrm>
              <a:off x="788440" y="1300057"/>
              <a:ext cx="2125514" cy="43116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45720" rIns="45720" anchor="ctr"/>
            <a:lstStyle>
              <a:defPPr>
                <a:defRPr lang="en-US"/>
              </a:defPPr>
              <a:lvl1pPr algn="ctr" eaLnBrk="0" hangingPunct="0">
                <a:spcBef>
                  <a:spcPct val="35000"/>
                </a:spcBef>
                <a:defRPr sz="1200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altLang="tr-TR" sz="700" dirty="0"/>
                <a:t>BİLGİ BİRİKİMİ DERİNLİĞİNİ ARTIRMAK</a:t>
              </a:r>
            </a:p>
          </p:txBody>
        </p:sp>
        <p:sp>
          <p:nvSpPr>
            <p:cNvPr id="232" name="Rounded Rectangle 231"/>
            <p:cNvSpPr>
              <a:spLocks noChangeArrowheads="1"/>
            </p:cNvSpPr>
            <p:nvPr/>
          </p:nvSpPr>
          <p:spPr bwMode="auto">
            <a:xfrm>
              <a:off x="788440" y="1869816"/>
              <a:ext cx="2125514" cy="1077919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/>
            <a:p>
              <a:pPr algn="ctr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Dünyadaki sektörel trend ve gelişmeler hakkında üyeleri etkin şekilde bilgilendir ve know-how transferine destek ol</a:t>
              </a:r>
            </a:p>
          </p:txBody>
        </p:sp>
        <p:sp>
          <p:nvSpPr>
            <p:cNvPr id="233" name="Oval 232"/>
            <p:cNvSpPr/>
            <p:nvPr/>
          </p:nvSpPr>
          <p:spPr bwMode="auto">
            <a:xfrm>
              <a:off x="713610" y="1813352"/>
              <a:ext cx="276156" cy="21558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S 1</a:t>
              </a:r>
            </a:p>
          </p:txBody>
        </p:sp>
        <p:sp>
          <p:nvSpPr>
            <p:cNvPr id="235" name="TextBox 234"/>
            <p:cNvSpPr txBox="1">
              <a:spLocks noChangeArrowheads="1"/>
            </p:cNvSpPr>
            <p:nvPr/>
          </p:nvSpPr>
          <p:spPr bwMode="auto">
            <a:xfrm>
              <a:off x="2985220" y="1300057"/>
              <a:ext cx="2125515" cy="43116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45720" rIns="4572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en-US" altLang="tr-TR" sz="700" b="1" dirty="0" smtClean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TANITIM ETKİNLİĞİ</a:t>
              </a:r>
            </a:p>
          </p:txBody>
        </p:sp>
        <p:sp>
          <p:nvSpPr>
            <p:cNvPr id="236" name="Rounded Rectangle 235"/>
            <p:cNvSpPr>
              <a:spLocks noChangeArrowheads="1"/>
            </p:cNvSpPr>
            <p:nvPr/>
          </p:nvSpPr>
          <p:spPr bwMode="auto">
            <a:xfrm>
              <a:off x="5205161" y="1869816"/>
              <a:ext cx="2123733" cy="646751"/>
            </a:xfrm>
            <a:prstGeom prst="roundRect">
              <a:avLst>
                <a:gd name="adj" fmla="val 440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/>
            <a:p>
              <a:pPr algn="ctr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Yurtiçi ve yurtdışındaki kamu kurumları ile </a:t>
              </a:r>
              <a:b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</a:b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etkin ilişki yönetimi kur </a:t>
              </a:r>
            </a:p>
          </p:txBody>
        </p:sp>
        <p:sp>
          <p:nvSpPr>
            <p:cNvPr id="237" name="TextBox 236"/>
            <p:cNvSpPr txBox="1">
              <a:spLocks noChangeArrowheads="1"/>
            </p:cNvSpPr>
            <p:nvPr/>
          </p:nvSpPr>
          <p:spPr bwMode="auto">
            <a:xfrm>
              <a:off x="7380563" y="1300057"/>
              <a:ext cx="2123733" cy="43116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45720" rIns="4572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en-US" altLang="tr-TR" sz="700" b="1" smtClean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PROJE YÖNETİMİ</a:t>
              </a:r>
            </a:p>
          </p:txBody>
        </p:sp>
        <p:sp>
          <p:nvSpPr>
            <p:cNvPr id="238" name="Rounded Rectangle 237"/>
            <p:cNvSpPr>
              <a:spLocks noChangeArrowheads="1"/>
            </p:cNvSpPr>
            <p:nvPr/>
          </p:nvSpPr>
          <p:spPr bwMode="auto">
            <a:xfrm>
              <a:off x="788440" y="3994857"/>
              <a:ext cx="2125514" cy="1370495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/>
            <a:p>
              <a:pPr algn="ctr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AR-GE, ÜR-GE ve kümelenme projeleriyle firmaların etkinliğini ve rekabet öncesi işbirliklerini sağla ve Türkiye'de bulunmayan teknolojilerin kazandırılmasına liderlik et</a:t>
              </a:r>
            </a:p>
          </p:txBody>
        </p:sp>
        <p:sp>
          <p:nvSpPr>
            <p:cNvPr id="239" name="Rounded Rectangle 238"/>
            <p:cNvSpPr>
              <a:spLocks noChangeArrowheads="1"/>
            </p:cNvSpPr>
            <p:nvPr/>
          </p:nvSpPr>
          <p:spPr bwMode="auto">
            <a:xfrm>
              <a:off x="788440" y="3040128"/>
              <a:ext cx="2125514" cy="826403"/>
            </a:xfrm>
            <a:prstGeom prst="roundRect">
              <a:avLst>
                <a:gd name="adj" fmla="val 1229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Yatırımlar, şirket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birleşme ve satınalmaları ile ilgili  üyelere destek olmak için Dernek süreçlerini oluştur</a:t>
              </a:r>
            </a:p>
          </p:txBody>
        </p:sp>
        <p:sp>
          <p:nvSpPr>
            <p:cNvPr id="240" name="Oval 239"/>
            <p:cNvSpPr/>
            <p:nvPr/>
          </p:nvSpPr>
          <p:spPr bwMode="auto">
            <a:xfrm>
              <a:off x="713610" y="2947735"/>
              <a:ext cx="276156" cy="21558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S 2</a:t>
              </a:r>
            </a:p>
          </p:txBody>
        </p:sp>
        <p:sp>
          <p:nvSpPr>
            <p:cNvPr id="241" name="Oval 240"/>
            <p:cNvSpPr/>
            <p:nvPr/>
          </p:nvSpPr>
          <p:spPr bwMode="auto">
            <a:xfrm>
              <a:off x="713610" y="3943527"/>
              <a:ext cx="276156" cy="21558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S 3</a:t>
              </a:r>
            </a:p>
          </p:txBody>
        </p:sp>
        <p:sp>
          <p:nvSpPr>
            <p:cNvPr id="242" name="Rounded Rectangle 241"/>
            <p:cNvSpPr>
              <a:spLocks noChangeArrowheads="1"/>
            </p:cNvSpPr>
            <p:nvPr/>
          </p:nvSpPr>
          <p:spPr bwMode="auto">
            <a:xfrm>
              <a:off x="2985220" y="1869816"/>
              <a:ext cx="2125515" cy="1077919"/>
            </a:xfrm>
            <a:prstGeom prst="roundRect">
              <a:avLst>
                <a:gd name="adj" fmla="val 1073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Türk Otomotiv Tedarik Sanayini fuarlar, ticari heyetler ve benzeri ortamlarda etkin şekilde tanıt</a:t>
              </a:r>
            </a:p>
          </p:txBody>
        </p:sp>
        <p:sp>
          <p:nvSpPr>
            <p:cNvPr id="243" name="Rounded Rectangle 242"/>
            <p:cNvSpPr>
              <a:spLocks noChangeArrowheads="1"/>
            </p:cNvSpPr>
            <p:nvPr/>
          </p:nvSpPr>
          <p:spPr bwMode="auto">
            <a:xfrm>
              <a:off x="2985220" y="3040128"/>
              <a:ext cx="2125515" cy="826403"/>
            </a:xfrm>
            <a:prstGeom prst="roundRect">
              <a:avLst>
                <a:gd name="adj" fmla="val 1073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Üyeliğimizin ve ortaklığımızın olduğu Yurt İçi ve Yurt Dışı kurumlarda (CLEPA vb.) etkinliği artır</a:t>
              </a:r>
            </a:p>
          </p:txBody>
        </p:sp>
        <p:sp>
          <p:nvSpPr>
            <p:cNvPr id="244" name="Rounded Rectangle 243"/>
            <p:cNvSpPr>
              <a:spLocks noChangeArrowheads="1"/>
            </p:cNvSpPr>
            <p:nvPr/>
          </p:nvSpPr>
          <p:spPr bwMode="auto">
            <a:xfrm>
              <a:off x="2985220" y="3994857"/>
              <a:ext cx="2125515" cy="877732"/>
            </a:xfrm>
            <a:prstGeom prst="roundRect">
              <a:avLst>
                <a:gd name="adj" fmla="val 1073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0" rIns="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Medya ile ilişkileri canlandır, sektörle ilişkili her konuda kanaat önderliği yapan bir kurum ol</a:t>
              </a:r>
            </a:p>
          </p:txBody>
        </p:sp>
        <p:sp>
          <p:nvSpPr>
            <p:cNvPr id="245" name="Oval 244"/>
            <p:cNvSpPr/>
            <p:nvPr/>
          </p:nvSpPr>
          <p:spPr bwMode="auto">
            <a:xfrm>
              <a:off x="2922862" y="1813352"/>
              <a:ext cx="277938" cy="21558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S 5</a:t>
              </a:r>
            </a:p>
          </p:txBody>
        </p:sp>
        <p:sp>
          <p:nvSpPr>
            <p:cNvPr id="246" name="Oval 245"/>
            <p:cNvSpPr/>
            <p:nvPr/>
          </p:nvSpPr>
          <p:spPr bwMode="auto">
            <a:xfrm>
              <a:off x="2922862" y="2947735"/>
              <a:ext cx="277938" cy="21558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S 6</a:t>
              </a:r>
            </a:p>
          </p:txBody>
        </p:sp>
        <p:sp>
          <p:nvSpPr>
            <p:cNvPr id="247" name="Rounded Rectangle 246"/>
            <p:cNvSpPr>
              <a:spLocks noChangeArrowheads="1"/>
            </p:cNvSpPr>
            <p:nvPr/>
          </p:nvSpPr>
          <p:spPr bwMode="auto">
            <a:xfrm>
              <a:off x="7400160" y="1869816"/>
              <a:ext cx="2125515" cy="1442357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Proje Portföy Yönetiminde mükemmelleş </a:t>
              </a:r>
              <a:b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</a:br>
              <a:r>
                <a:rPr lang="tr-TR" altLang="tr-TR" sz="800" i="1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(Proje Yönetim Sistemi’nin kurulması, Proje havuzunun oluşturulması, proje seçim kriterlerinin belirlenmesi ve projeleri önceliklendirilmesi) </a:t>
              </a:r>
              <a:endParaRPr lang="tr-TR" altLang="tr-TR" sz="900" i="1" dirty="0">
                <a:latin typeface="Calibri" pitchFamily="34" charset="0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248" name="Oval 247"/>
            <p:cNvSpPr/>
            <p:nvPr/>
          </p:nvSpPr>
          <p:spPr bwMode="auto">
            <a:xfrm>
              <a:off x="7337803" y="1813352"/>
              <a:ext cx="277938" cy="21558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S 11</a:t>
              </a:r>
            </a:p>
          </p:txBody>
        </p:sp>
        <p:sp>
          <p:nvSpPr>
            <p:cNvPr id="249" name="Rounded Rectangle 248"/>
            <p:cNvSpPr>
              <a:spLocks noChangeArrowheads="1"/>
            </p:cNvSpPr>
            <p:nvPr/>
          </p:nvSpPr>
          <p:spPr bwMode="auto">
            <a:xfrm>
              <a:off x="5205161" y="3404566"/>
              <a:ext cx="2123733" cy="831538"/>
            </a:xfrm>
            <a:prstGeom prst="roundRect">
              <a:avLst>
                <a:gd name="adj" fmla="val 872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Otomotiv sektörüne ve Tedarik Sanayiine ilişkin </a:t>
              </a:r>
              <a:b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</a:b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olumlu kamuoyu algısı oluştur</a:t>
              </a:r>
            </a:p>
          </p:txBody>
        </p:sp>
        <p:sp>
          <p:nvSpPr>
            <p:cNvPr id="250" name="Rounded Rectangle 249"/>
            <p:cNvSpPr>
              <a:spLocks noChangeArrowheads="1"/>
            </p:cNvSpPr>
            <p:nvPr/>
          </p:nvSpPr>
          <p:spPr bwMode="auto">
            <a:xfrm>
              <a:off x="5205161" y="2608961"/>
              <a:ext cx="2123733" cy="687815"/>
            </a:xfrm>
            <a:prstGeom prst="roundRect">
              <a:avLst>
                <a:gd name="adj" fmla="val 776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/>
            <a:p>
              <a:pPr algn="ctr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Yurt İçinde / Yurt Dışında  paydaşlar ile </a:t>
              </a:r>
              <a:r>
                <a:rPr lang="tr-TR" altLang="tr-TR" sz="800" i="1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(üniversite ,STK vb)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 etkin ilişki yönetimi kur</a:t>
              </a:r>
            </a:p>
          </p:txBody>
        </p:sp>
        <p:sp>
          <p:nvSpPr>
            <p:cNvPr id="251" name="Oval 250"/>
            <p:cNvSpPr/>
            <p:nvPr/>
          </p:nvSpPr>
          <p:spPr bwMode="auto">
            <a:xfrm>
              <a:off x="2922862" y="3943527"/>
              <a:ext cx="277938" cy="21558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S 7</a:t>
              </a:r>
            </a:p>
          </p:txBody>
        </p:sp>
        <p:sp>
          <p:nvSpPr>
            <p:cNvPr id="252" name="Oval 251"/>
            <p:cNvSpPr/>
            <p:nvPr/>
          </p:nvSpPr>
          <p:spPr bwMode="auto">
            <a:xfrm>
              <a:off x="5066192" y="3358371"/>
              <a:ext cx="277938" cy="21558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S 10</a:t>
              </a:r>
            </a:p>
          </p:txBody>
        </p:sp>
        <p:sp>
          <p:nvSpPr>
            <p:cNvPr id="253" name="Oval 252"/>
            <p:cNvSpPr/>
            <p:nvPr/>
          </p:nvSpPr>
          <p:spPr bwMode="auto">
            <a:xfrm>
              <a:off x="5066192" y="1772288"/>
              <a:ext cx="277938" cy="21558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S 8</a:t>
              </a:r>
            </a:p>
          </p:txBody>
        </p:sp>
        <p:sp>
          <p:nvSpPr>
            <p:cNvPr id="254" name="Oval 253"/>
            <p:cNvSpPr/>
            <p:nvPr/>
          </p:nvSpPr>
          <p:spPr bwMode="auto">
            <a:xfrm>
              <a:off x="5066192" y="2454972"/>
              <a:ext cx="277938" cy="21558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S 9</a:t>
              </a:r>
            </a:p>
          </p:txBody>
        </p:sp>
        <p:sp>
          <p:nvSpPr>
            <p:cNvPr id="255" name="Rounded Rectangle 254"/>
            <p:cNvSpPr>
              <a:spLocks noChangeArrowheads="1"/>
            </p:cNvSpPr>
            <p:nvPr/>
          </p:nvSpPr>
          <p:spPr bwMode="auto">
            <a:xfrm>
              <a:off x="788440" y="5473146"/>
              <a:ext cx="2125514" cy="795605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/>
            <a:p>
              <a:pPr algn="ctr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Üyelerin, ana sanayi firmalarının tasarım partneri haline gelmelerine  destek ol</a:t>
              </a:r>
            </a:p>
          </p:txBody>
        </p:sp>
        <p:sp>
          <p:nvSpPr>
            <p:cNvPr id="256" name="Oval 255"/>
            <p:cNvSpPr/>
            <p:nvPr/>
          </p:nvSpPr>
          <p:spPr bwMode="auto">
            <a:xfrm>
              <a:off x="713610" y="5406416"/>
              <a:ext cx="276156" cy="215584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lnSpc>
                  <a:spcPts val="700"/>
                </a:lnSpc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S 4</a:t>
              </a:r>
            </a:p>
          </p:txBody>
        </p:sp>
      </p:grpSp>
      <p:sp>
        <p:nvSpPr>
          <p:cNvPr id="95" name="Title 2"/>
          <p:cNvSpPr>
            <a:spLocks noGrp="1"/>
          </p:cNvSpPr>
          <p:nvPr>
            <p:ph type="title"/>
          </p:nvPr>
        </p:nvSpPr>
        <p:spPr>
          <a:xfrm>
            <a:off x="14681" y="45976"/>
            <a:ext cx="4909744" cy="468312"/>
          </a:xfrm>
        </p:spPr>
        <p:txBody>
          <a:bodyPr>
            <a:normAutofit/>
          </a:bodyPr>
          <a:lstStyle/>
          <a:p>
            <a:pPr algn="l"/>
            <a:r>
              <a:rPr lang="tr-TR" altLang="tr-T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STRATEJİ HARİTASI</a:t>
            </a:r>
            <a:endParaRPr lang="tr-TR" altLang="tr-TR" sz="2400" b="1" i="1" dirty="0" smtClean="0"/>
          </a:p>
        </p:txBody>
      </p:sp>
      <p:grpSp>
        <p:nvGrpSpPr>
          <p:cNvPr id="96" name="Grup 95"/>
          <p:cNvGrpSpPr/>
          <p:nvPr/>
        </p:nvGrpSpPr>
        <p:grpSpPr>
          <a:xfrm>
            <a:off x="317989" y="755143"/>
            <a:ext cx="8623516" cy="576000"/>
            <a:chOff x="317989" y="755143"/>
            <a:chExt cx="8623516" cy="576000"/>
          </a:xfrm>
        </p:grpSpPr>
        <p:sp>
          <p:nvSpPr>
            <p:cNvPr id="97" name="Rounded Rectangle 3"/>
            <p:cNvSpPr>
              <a:spLocks noChangeArrowheads="1"/>
            </p:cNvSpPr>
            <p:nvPr/>
          </p:nvSpPr>
          <p:spPr bwMode="auto">
            <a:xfrm>
              <a:off x="8010940" y="755143"/>
              <a:ext cx="930565" cy="576000"/>
            </a:xfrm>
            <a:prstGeom prst="roundRect">
              <a:avLst>
                <a:gd name="adj" fmla="val 16667"/>
              </a:avLst>
            </a:prstGeom>
            <a:solidFill>
              <a:srgbClr val="014286"/>
            </a:solidFill>
            <a:ln>
              <a:headEnd/>
              <a:tailEnd/>
            </a:ln>
            <a:effectLst>
              <a:outerShdw blurRad="88900" dist="101600" dir="27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anchor="ctr"/>
            <a:lstStyle/>
            <a:p>
              <a:pPr marL="0" lvl="1" indent="0" algn="ctr" defTabSz="762000" eaLnBrk="0" hangingPunct="0">
                <a:defRPr/>
              </a:pPr>
              <a:r>
                <a:rPr lang="tr-TR" altLang="en-US" sz="1800" b="1" dirty="0">
                  <a:solidFill>
                    <a:schemeClr val="bg1"/>
                  </a:solidFill>
                </a:rPr>
                <a:t>‘</a:t>
              </a:r>
              <a:r>
                <a:rPr lang="tr-TR" altLang="tr-TR" sz="1800" b="1" dirty="0">
                  <a:solidFill>
                    <a:schemeClr val="bg1"/>
                  </a:solidFill>
                </a:rPr>
                <a:t>3T-10</a:t>
              </a:r>
              <a:r>
                <a:rPr lang="tr-TR" altLang="en-US" sz="1800" b="1" dirty="0">
                  <a:solidFill>
                    <a:schemeClr val="bg1"/>
                  </a:solidFill>
                </a:rPr>
                <a:t>’</a:t>
              </a:r>
              <a:endParaRPr lang="en-US" altLang="tr-TR" sz="1800" b="1" dirty="0">
                <a:solidFill>
                  <a:schemeClr val="bg1"/>
                </a:solidFill>
              </a:endParaRPr>
            </a:p>
          </p:txBody>
        </p:sp>
        <p:pic>
          <p:nvPicPr>
            <p:cNvPr id="99" name="Picture 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10" t="12186" r="4764" b="11485"/>
            <a:stretch>
              <a:fillRect/>
            </a:stretch>
          </p:blipFill>
          <p:spPr bwMode="auto">
            <a:xfrm>
              <a:off x="317989" y="866775"/>
              <a:ext cx="1097573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" name="AutoShape 5"/>
            <p:cNvSpPr>
              <a:spLocks noChangeArrowheads="1"/>
            </p:cNvSpPr>
            <p:nvPr/>
          </p:nvSpPr>
          <p:spPr bwMode="auto">
            <a:xfrm>
              <a:off x="1466953" y="755143"/>
              <a:ext cx="6428493" cy="576000"/>
            </a:xfrm>
            <a:prstGeom prst="roundRect">
              <a:avLst>
                <a:gd name="adj" fmla="val 18875"/>
              </a:avLst>
            </a:prstGeom>
            <a:solidFill>
              <a:srgbClr val="014286"/>
            </a:solidFill>
            <a:ln>
              <a:headEnd/>
              <a:tailEnd/>
            </a:ln>
            <a:effectLst>
              <a:outerShdw blurRad="88900" dist="101600" dir="27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anchor="ctr"/>
            <a:lstStyle>
              <a:lvl1pPr marL="342900" indent="-3429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marL="0" lvl="1" indent="0" algn="ctr">
                <a:defRPr/>
              </a:pPr>
              <a: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  <a:t>Türk Otomotiv Tedarik Sanayini, Küresel Otomotiv Pazarında </a:t>
              </a:r>
              <a:b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  <a:t>Tasarım-Teknoloji-Tedarik gücü ile, ilk 10’a taşımak</a:t>
              </a:r>
              <a:endParaRPr lang="en-US" altLang="tr-TR" sz="1600" b="1" i="1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Box 59"/>
          <p:cNvSpPr txBox="1">
            <a:spLocks noChangeArrowheads="1"/>
          </p:cNvSpPr>
          <p:nvPr/>
        </p:nvSpPr>
        <p:spPr bwMode="auto">
          <a:xfrm>
            <a:off x="232871" y="1774880"/>
            <a:ext cx="11162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>
            <a:spAutoFit/>
          </a:bodyPr>
          <a:lstStyle/>
          <a:p>
            <a:r>
              <a:rPr lang="tr-TR" altLang="tr-TR" sz="1600" b="1" i="1" dirty="0">
                <a:latin typeface="Calibri" pitchFamily="34" charset="0"/>
              </a:rPr>
              <a:t>Temelimiz</a:t>
            </a:r>
          </a:p>
        </p:txBody>
      </p:sp>
      <p:grpSp>
        <p:nvGrpSpPr>
          <p:cNvPr id="6" name="Group 256"/>
          <p:cNvGrpSpPr>
            <a:grpSpLocks noChangeAspect="1"/>
          </p:cNvGrpSpPr>
          <p:nvPr/>
        </p:nvGrpSpPr>
        <p:grpSpPr bwMode="auto">
          <a:xfrm>
            <a:off x="233697" y="2250350"/>
            <a:ext cx="8572423" cy="2497755"/>
            <a:chOff x="560388" y="1125538"/>
            <a:chExt cx="9163050" cy="4106851"/>
          </a:xfrm>
        </p:grpSpPr>
        <p:sp>
          <p:nvSpPr>
            <p:cNvPr id="11284" name="Rectangle 8"/>
            <p:cNvSpPr>
              <a:spLocks noChangeArrowheads="1"/>
            </p:cNvSpPr>
            <p:nvPr/>
          </p:nvSpPr>
          <p:spPr bwMode="auto">
            <a:xfrm>
              <a:off x="560388" y="1125538"/>
              <a:ext cx="9163050" cy="4106851"/>
            </a:xfrm>
            <a:prstGeom prst="rect">
              <a:avLst/>
            </a:prstGeom>
            <a:solidFill>
              <a:srgbClr val="D4E3F8"/>
            </a:solidFill>
            <a:ln w="19050">
              <a:noFill/>
              <a:round/>
              <a:headEnd/>
              <a:tailEnd/>
            </a:ln>
          </p:spPr>
          <p:txBody>
            <a:bodyPr wrap="none" lIns="45720" rIns="45720" anchor="ctr"/>
            <a:lstStyle/>
            <a:p>
              <a:pPr algn="ctr" eaLnBrk="0" hangingPunct="0"/>
              <a:endParaRPr lang="tr-TR" altLang="tr-TR" sz="400"/>
            </a:p>
          </p:txBody>
        </p:sp>
        <p:sp>
          <p:nvSpPr>
            <p:cNvPr id="259" name="Rounded Rectangle 258"/>
            <p:cNvSpPr>
              <a:spLocks noChangeArrowheads="1"/>
            </p:cNvSpPr>
            <p:nvPr/>
          </p:nvSpPr>
          <p:spPr bwMode="auto">
            <a:xfrm>
              <a:off x="788440" y="1872236"/>
              <a:ext cx="2827486" cy="1001257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TAYSAD’ı vizyonuna taşıyacak Yönetim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Sistemini 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ve yetkin </a:t>
              </a:r>
              <a:b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</a:b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İnsan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Kaynağı politikasını geliştir, kurumsallaşmayı artır</a:t>
              </a:r>
            </a:p>
          </p:txBody>
        </p:sp>
        <p:sp>
          <p:nvSpPr>
            <p:cNvPr id="260" name="Rounded Rectangle 259"/>
            <p:cNvSpPr>
              <a:spLocks noChangeArrowheads="1"/>
            </p:cNvSpPr>
            <p:nvPr/>
          </p:nvSpPr>
          <p:spPr bwMode="auto">
            <a:xfrm>
              <a:off x="2206637" y="4395180"/>
              <a:ext cx="5770779" cy="644877"/>
            </a:xfrm>
            <a:prstGeom prst="roundRect">
              <a:avLst>
                <a:gd name="adj" fmla="val 1073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Uzun vadeli ve güçlü bir gelir yapısı kur, aidat- dışı gelir kaynaklarını çeşitlendir, artır ve  nakit akış ve bütçe disiplinini koru</a:t>
              </a:r>
            </a:p>
          </p:txBody>
        </p:sp>
        <p:sp>
          <p:nvSpPr>
            <p:cNvPr id="261" name="Oval 260"/>
            <p:cNvSpPr/>
            <p:nvPr/>
          </p:nvSpPr>
          <p:spPr bwMode="auto">
            <a:xfrm>
              <a:off x="2130025" y="4304671"/>
              <a:ext cx="277938" cy="214959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T 6</a:t>
              </a:r>
            </a:p>
          </p:txBody>
        </p:sp>
        <p:sp>
          <p:nvSpPr>
            <p:cNvPr id="262" name="Rounded Rectangle 261"/>
            <p:cNvSpPr>
              <a:spLocks noChangeArrowheads="1"/>
            </p:cNvSpPr>
            <p:nvPr/>
          </p:nvSpPr>
          <p:spPr bwMode="auto">
            <a:xfrm>
              <a:off x="3731734" y="2816929"/>
              <a:ext cx="2827486" cy="825896"/>
            </a:xfrm>
            <a:prstGeom prst="roundRect">
              <a:avLst>
                <a:gd name="adj" fmla="val 738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Üyelerarası işbirliği platformu geliştir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ve en-iyi-uygulama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örneklerini sağla</a:t>
              </a:r>
            </a:p>
          </p:txBody>
        </p:sp>
        <p:sp>
          <p:nvSpPr>
            <p:cNvPr id="263" name="Rounded Rectangle 262"/>
            <p:cNvSpPr>
              <a:spLocks noChangeArrowheads="1"/>
            </p:cNvSpPr>
            <p:nvPr/>
          </p:nvSpPr>
          <p:spPr bwMode="auto">
            <a:xfrm>
              <a:off x="3731734" y="1872238"/>
              <a:ext cx="2827486" cy="825896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/>
            <a:p>
              <a:pPr algn="ctr"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Bilgi yönetimi ve raporlama altyapısını iyileştirerek, </a:t>
              </a:r>
              <a:b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</a:b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üyeler ile birlikte bir network yapı haline gel </a:t>
              </a:r>
            </a:p>
          </p:txBody>
        </p:sp>
        <p:sp>
          <p:nvSpPr>
            <p:cNvPr id="264" name="Rounded Rectangle 263"/>
            <p:cNvSpPr>
              <a:spLocks noChangeArrowheads="1"/>
            </p:cNvSpPr>
            <p:nvPr/>
          </p:nvSpPr>
          <p:spPr bwMode="auto">
            <a:xfrm>
              <a:off x="6678591" y="1872238"/>
              <a:ext cx="2825704" cy="825896"/>
            </a:xfrm>
            <a:prstGeom prst="roundRect">
              <a:avLst>
                <a:gd name="adj" fmla="val 851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Birlikte öğrenme ve gelişme amaçlı, </a:t>
              </a:r>
              <a:r>
                <a:rPr lang="tr-TR" altLang="tr-TR" sz="900" dirty="0" smtClean="0">
                  <a:latin typeface="Calibri" pitchFamily="34" charset="0"/>
                  <a:cs typeface="Arial" pitchFamily="34" charset="0"/>
                  <a:sym typeface="Wingdings" pitchFamily="2" charset="2"/>
                </a:rPr>
                <a:t>rekabet </a:t>
              </a: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öncesi işbirliği ve üyeler-arası projeler geliştirecek kültürü oluştur</a:t>
              </a:r>
            </a:p>
          </p:txBody>
        </p:sp>
        <p:sp>
          <p:nvSpPr>
            <p:cNvPr id="265" name="Rounded Rectangle 264"/>
            <p:cNvSpPr>
              <a:spLocks noChangeArrowheads="1"/>
            </p:cNvSpPr>
            <p:nvPr/>
          </p:nvSpPr>
          <p:spPr bwMode="auto">
            <a:xfrm>
              <a:off x="6678591" y="2816929"/>
              <a:ext cx="2825704" cy="825896"/>
            </a:xfrm>
            <a:prstGeom prst="roundRect">
              <a:avLst>
                <a:gd name="adj" fmla="val 851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36000" rIns="36000" anchor="ctr"/>
            <a:lstStyle/>
            <a:p>
              <a:pPr algn="ctr">
                <a:spcBef>
                  <a:spcPts val="0"/>
                </a:spcBef>
                <a:defRPr/>
              </a:pP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Üye kuruluşlarda sürekliliği ve kurumlaşmayı temin edebilmek için,</a:t>
              </a:r>
              <a:b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</a:br>
              <a:r>
                <a:rPr lang="tr-TR" altLang="tr-TR" sz="900" dirty="0">
                  <a:latin typeface="Calibri" pitchFamily="34" charset="0"/>
                  <a:cs typeface="Arial" pitchFamily="34" charset="0"/>
                  <a:sym typeface="Wingdings" pitchFamily="2" charset="2"/>
                </a:rPr>
                <a:t> gelecek kuşak üyeleri TAYSAD’a kazandır</a:t>
              </a:r>
              <a:endParaRPr lang="tr-TR" altLang="tr-TR" sz="700" dirty="0">
                <a:latin typeface="Calibri" pitchFamily="34" charset="0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266" name="Oval 265"/>
            <p:cNvSpPr/>
            <p:nvPr/>
          </p:nvSpPr>
          <p:spPr bwMode="auto">
            <a:xfrm>
              <a:off x="713610" y="1815670"/>
              <a:ext cx="276156" cy="214959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T 1</a:t>
              </a:r>
            </a:p>
          </p:txBody>
        </p:sp>
        <p:sp>
          <p:nvSpPr>
            <p:cNvPr id="267" name="Oval 266"/>
            <p:cNvSpPr/>
            <p:nvPr/>
          </p:nvSpPr>
          <p:spPr bwMode="auto">
            <a:xfrm>
              <a:off x="3633742" y="1815670"/>
              <a:ext cx="277938" cy="214959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T 2</a:t>
              </a:r>
            </a:p>
          </p:txBody>
        </p:sp>
        <p:sp>
          <p:nvSpPr>
            <p:cNvPr id="268" name="Oval 267"/>
            <p:cNvSpPr/>
            <p:nvPr/>
          </p:nvSpPr>
          <p:spPr bwMode="auto">
            <a:xfrm>
              <a:off x="6553875" y="1815670"/>
              <a:ext cx="277938" cy="214959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T 4</a:t>
              </a:r>
            </a:p>
          </p:txBody>
        </p:sp>
        <p:sp>
          <p:nvSpPr>
            <p:cNvPr id="269" name="Oval 268"/>
            <p:cNvSpPr/>
            <p:nvPr/>
          </p:nvSpPr>
          <p:spPr bwMode="auto">
            <a:xfrm>
              <a:off x="3633742" y="2766016"/>
              <a:ext cx="277938" cy="214959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T 3</a:t>
              </a:r>
            </a:p>
          </p:txBody>
        </p:sp>
        <p:sp>
          <p:nvSpPr>
            <p:cNvPr id="270" name="Oval 269"/>
            <p:cNvSpPr/>
            <p:nvPr/>
          </p:nvSpPr>
          <p:spPr bwMode="auto">
            <a:xfrm>
              <a:off x="6553875" y="2766016"/>
              <a:ext cx="277938" cy="214959"/>
            </a:xfrm>
            <a:prstGeom prst="ellipse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45720" rIns="45720" anchor="ctr"/>
            <a:lstStyle/>
            <a:p>
              <a:pPr algn="ctr" eaLnBrk="0" hangingPunct="0">
                <a:spcBef>
                  <a:spcPts val="0"/>
                </a:spcBef>
                <a:defRPr/>
              </a:pPr>
              <a:r>
                <a:rPr lang="tr-TR" sz="6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T 5</a:t>
              </a:r>
            </a:p>
          </p:txBody>
        </p:sp>
        <p:sp>
          <p:nvSpPr>
            <p:cNvPr id="271" name="TextBox 270"/>
            <p:cNvSpPr txBox="1">
              <a:spLocks noChangeArrowheads="1"/>
            </p:cNvSpPr>
            <p:nvPr/>
          </p:nvSpPr>
          <p:spPr bwMode="auto">
            <a:xfrm>
              <a:off x="6691062" y="1300901"/>
              <a:ext cx="2813233" cy="42991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45720" rIns="4572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r>
                <a:rPr lang="tr-TR" altLang="tr-TR" sz="700" b="1" dirty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ORGANİZASYON ve KURUM KÜLTÜRÜ</a:t>
              </a:r>
            </a:p>
          </p:txBody>
        </p:sp>
        <p:sp>
          <p:nvSpPr>
            <p:cNvPr id="272" name="TextBox 271"/>
            <p:cNvSpPr txBox="1">
              <a:spLocks noChangeArrowheads="1"/>
            </p:cNvSpPr>
            <p:nvPr/>
          </p:nvSpPr>
          <p:spPr bwMode="auto">
            <a:xfrm>
              <a:off x="788440" y="1300901"/>
              <a:ext cx="2825704" cy="42991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45720" rIns="4572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r>
                <a:rPr lang="tr-TR" altLang="tr-TR" sz="700" b="1" dirty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PROFESYONEL EKİBİN YETKİNLİĞİ</a:t>
              </a:r>
            </a:p>
          </p:txBody>
        </p:sp>
        <p:sp>
          <p:nvSpPr>
            <p:cNvPr id="273" name="TextBox 272"/>
            <p:cNvSpPr txBox="1">
              <a:spLocks noChangeArrowheads="1"/>
            </p:cNvSpPr>
            <p:nvPr/>
          </p:nvSpPr>
          <p:spPr bwMode="auto">
            <a:xfrm>
              <a:off x="3731734" y="1300901"/>
              <a:ext cx="2825704" cy="42991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45720" rIns="4572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r>
                <a:rPr lang="en-US" altLang="tr-TR" sz="700" b="1" dirty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BT ALTYAPISI ve BİLGİ YÖNETİMİ</a:t>
              </a:r>
            </a:p>
          </p:txBody>
        </p:sp>
        <p:sp>
          <p:nvSpPr>
            <p:cNvPr id="274" name="Rectangle 273"/>
            <p:cNvSpPr>
              <a:spLocks noChangeArrowheads="1"/>
            </p:cNvSpPr>
            <p:nvPr/>
          </p:nvSpPr>
          <p:spPr bwMode="auto">
            <a:xfrm>
              <a:off x="788440" y="3767275"/>
              <a:ext cx="8715855" cy="43557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srgbClr val="808080">
                  <a:alpha val="39998"/>
                </a:srgbClr>
              </a:outerShdw>
            </a:effectLst>
            <a:extLst/>
          </p:spPr>
          <p:txBody>
            <a:bodyPr lIns="45720" rIns="45720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r>
                <a:rPr lang="tr-TR" altLang="tr-TR" sz="700" b="1" dirty="0" smtClean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TAYSAD’IN KAYNAK YÖNETİMİ</a:t>
              </a:r>
              <a:endParaRPr lang="tr-TR" altLang="tr-TR" sz="700" b="1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56" name="Title 2"/>
          <p:cNvSpPr>
            <a:spLocks noGrp="1"/>
          </p:cNvSpPr>
          <p:nvPr>
            <p:ph type="title"/>
          </p:nvPr>
        </p:nvSpPr>
        <p:spPr>
          <a:xfrm>
            <a:off x="14681" y="45976"/>
            <a:ext cx="4909744" cy="468312"/>
          </a:xfrm>
        </p:spPr>
        <p:txBody>
          <a:bodyPr>
            <a:normAutofit/>
          </a:bodyPr>
          <a:lstStyle/>
          <a:p>
            <a:pPr algn="l"/>
            <a:r>
              <a:rPr lang="tr-TR" altLang="tr-T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STRATEJİ HARİTASI</a:t>
            </a:r>
            <a:endParaRPr lang="tr-TR" altLang="tr-TR" sz="2400" b="1" i="1" dirty="0" smtClean="0"/>
          </a:p>
        </p:txBody>
      </p:sp>
      <p:grpSp>
        <p:nvGrpSpPr>
          <p:cNvPr id="57" name="Grup 56"/>
          <p:cNvGrpSpPr/>
          <p:nvPr/>
        </p:nvGrpSpPr>
        <p:grpSpPr>
          <a:xfrm>
            <a:off x="317989" y="755143"/>
            <a:ext cx="8623516" cy="576000"/>
            <a:chOff x="317989" y="755143"/>
            <a:chExt cx="8623516" cy="576000"/>
          </a:xfrm>
        </p:grpSpPr>
        <p:sp>
          <p:nvSpPr>
            <p:cNvPr id="58" name="Rounded Rectangle 3"/>
            <p:cNvSpPr>
              <a:spLocks noChangeArrowheads="1"/>
            </p:cNvSpPr>
            <p:nvPr/>
          </p:nvSpPr>
          <p:spPr bwMode="auto">
            <a:xfrm>
              <a:off x="8010940" y="755143"/>
              <a:ext cx="930565" cy="576000"/>
            </a:xfrm>
            <a:prstGeom prst="roundRect">
              <a:avLst>
                <a:gd name="adj" fmla="val 16667"/>
              </a:avLst>
            </a:prstGeom>
            <a:solidFill>
              <a:srgbClr val="014286"/>
            </a:solidFill>
            <a:ln>
              <a:headEnd/>
              <a:tailEnd/>
            </a:ln>
            <a:effectLst>
              <a:outerShdw blurRad="88900" dist="101600" dir="27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anchor="ctr"/>
            <a:lstStyle/>
            <a:p>
              <a:pPr marL="0" lvl="1" indent="0" algn="ctr" defTabSz="762000" eaLnBrk="0" hangingPunct="0">
                <a:defRPr/>
              </a:pPr>
              <a:r>
                <a:rPr lang="tr-TR" altLang="en-US" sz="1800" b="1" dirty="0">
                  <a:solidFill>
                    <a:schemeClr val="bg1"/>
                  </a:solidFill>
                </a:rPr>
                <a:t>‘</a:t>
              </a:r>
              <a:r>
                <a:rPr lang="tr-TR" altLang="tr-TR" sz="1800" b="1" dirty="0">
                  <a:solidFill>
                    <a:schemeClr val="bg1"/>
                  </a:solidFill>
                </a:rPr>
                <a:t>3T-10</a:t>
              </a:r>
              <a:r>
                <a:rPr lang="tr-TR" altLang="en-US" sz="1800" b="1" dirty="0">
                  <a:solidFill>
                    <a:schemeClr val="bg1"/>
                  </a:solidFill>
                </a:rPr>
                <a:t>’</a:t>
              </a:r>
              <a:endParaRPr lang="en-US" altLang="tr-TR" sz="1800" b="1" dirty="0">
                <a:solidFill>
                  <a:schemeClr val="bg1"/>
                </a:solidFill>
              </a:endParaRPr>
            </a:p>
          </p:txBody>
        </p:sp>
        <p:pic>
          <p:nvPicPr>
            <p:cNvPr id="59" name="Picture 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10" t="12186" r="4764" b="11485"/>
            <a:stretch>
              <a:fillRect/>
            </a:stretch>
          </p:blipFill>
          <p:spPr bwMode="auto">
            <a:xfrm>
              <a:off x="317989" y="866775"/>
              <a:ext cx="1097573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AutoShape 5"/>
            <p:cNvSpPr>
              <a:spLocks noChangeArrowheads="1"/>
            </p:cNvSpPr>
            <p:nvPr/>
          </p:nvSpPr>
          <p:spPr bwMode="auto">
            <a:xfrm>
              <a:off x="1466953" y="755143"/>
              <a:ext cx="6428493" cy="576000"/>
            </a:xfrm>
            <a:prstGeom prst="roundRect">
              <a:avLst>
                <a:gd name="adj" fmla="val 18875"/>
              </a:avLst>
            </a:prstGeom>
            <a:solidFill>
              <a:srgbClr val="014286"/>
            </a:solidFill>
            <a:ln>
              <a:headEnd/>
              <a:tailEnd/>
            </a:ln>
            <a:effectLst>
              <a:outerShdw blurRad="88900" dist="101600" dir="27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anchor="ctr"/>
            <a:lstStyle>
              <a:lvl1pPr marL="342900" indent="-3429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marL="0" lvl="1" indent="0" algn="ctr">
                <a:defRPr/>
              </a:pPr>
              <a: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  <a:t>Türk Otomotiv Tedarik Sanayini, Küresel Otomotiv Pazarında </a:t>
              </a:r>
              <a:b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  <a:t>Tasarım-Teknoloji-Tedarik gücü ile, ilk 10’a taşımak</a:t>
              </a:r>
              <a:endParaRPr lang="en-US" altLang="tr-TR" sz="1600" b="1" i="1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377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831168" y="2024391"/>
            <a:ext cx="396993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2000" b="1" dirty="0">
                <a:latin typeface="+mn-lt"/>
              </a:rPr>
              <a:t>Strateji Haritası – </a:t>
            </a:r>
            <a:r>
              <a:rPr lang="tr-TR" sz="2000" b="1" dirty="0">
                <a:solidFill>
                  <a:srgbClr val="FF0000"/>
                </a:solidFill>
                <a:latin typeface="+mn-lt"/>
              </a:rPr>
              <a:t>31</a:t>
            </a:r>
            <a:r>
              <a:rPr lang="tr-TR" sz="2000" b="1" dirty="0">
                <a:latin typeface="+mn-lt"/>
              </a:rPr>
              <a:t> Stratejik Hedef</a:t>
            </a:r>
            <a:endParaRPr lang="tr-TR" sz="1200" b="1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30273" y="4381500"/>
            <a:ext cx="348345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2000" b="1" dirty="0">
                <a:latin typeface="+mn-lt"/>
              </a:rPr>
              <a:t>Eylem Planı &amp;</a:t>
            </a:r>
            <a:r>
              <a:rPr lang="tr-TR" sz="2000" b="1" dirty="0" smtClean="0">
                <a:latin typeface="+mn-lt"/>
              </a:rPr>
              <a:t> </a:t>
            </a:r>
            <a:r>
              <a:rPr lang="tr-TR" sz="2000" b="1" dirty="0">
                <a:latin typeface="+mn-lt"/>
              </a:rPr>
              <a:t>Girişim </a:t>
            </a:r>
            <a:r>
              <a:rPr lang="tr-TR" sz="2000" b="1" dirty="0" smtClean="0">
                <a:latin typeface="+mn-lt"/>
              </a:rPr>
              <a:t>Projeleri</a:t>
            </a:r>
            <a:endParaRPr lang="tr-TR" sz="1200" b="1" dirty="0">
              <a:latin typeface="+mn-lt"/>
            </a:endParaRPr>
          </a:p>
        </p:txBody>
      </p:sp>
      <p:pic>
        <p:nvPicPr>
          <p:cNvPr id="31757" name="Picture 24"/>
          <p:cNvPicPr>
            <a:picLocks noChangeAspect="1" noChangeArrowheads="1"/>
          </p:cNvPicPr>
          <p:nvPr/>
        </p:nvPicPr>
        <p:blipFill>
          <a:blip r:embed="rId6" cstate="print"/>
          <a:srcRect t="12335"/>
          <a:stretch>
            <a:fillRect/>
          </a:stretch>
        </p:blipFill>
        <p:spPr bwMode="auto">
          <a:xfrm>
            <a:off x="234657" y="1504951"/>
            <a:ext cx="4721070" cy="287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8" name="Curved Left Arrow 1"/>
          <p:cNvSpPr>
            <a:spLocks noChangeArrowheads="1"/>
          </p:cNvSpPr>
          <p:nvPr/>
        </p:nvSpPr>
        <p:spPr bwMode="auto">
          <a:xfrm rot="19510668">
            <a:off x="5411687" y="2351203"/>
            <a:ext cx="564475" cy="2052943"/>
          </a:xfrm>
          <a:prstGeom prst="curvedLeftArrow">
            <a:avLst>
              <a:gd name="adj1" fmla="val 25021"/>
              <a:gd name="adj2" fmla="val 50031"/>
              <a:gd name="adj3" fmla="val 25000"/>
            </a:avLst>
          </a:prstGeom>
          <a:solidFill>
            <a:srgbClr val="FF00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lIns="45720" rIns="45720" anchor="ctr"/>
          <a:lstStyle/>
          <a:p>
            <a:pPr algn="ctr" eaLnBrk="0" hangingPunct="0">
              <a:spcBef>
                <a:spcPct val="35000"/>
              </a:spcBef>
            </a:pPr>
            <a:endParaRPr lang="tr-TR" sz="1000"/>
          </a:p>
        </p:txBody>
      </p:sp>
      <p:pic>
        <p:nvPicPr>
          <p:cNvPr id="31759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314" y="4905376"/>
            <a:ext cx="8540262" cy="127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4681" y="45976"/>
            <a:ext cx="4909744" cy="468312"/>
          </a:xfrm>
        </p:spPr>
        <p:txBody>
          <a:bodyPr>
            <a:normAutofit/>
          </a:bodyPr>
          <a:lstStyle/>
          <a:p>
            <a:pPr algn="l"/>
            <a:r>
              <a:rPr lang="tr-TR" altLang="tr-T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EYLEM PLANI</a:t>
            </a:r>
            <a:endParaRPr lang="tr-TR" altLang="tr-TR" sz="2400" b="1" i="1" dirty="0" smtClean="0"/>
          </a:p>
        </p:txBody>
      </p:sp>
      <p:grpSp>
        <p:nvGrpSpPr>
          <p:cNvPr id="14" name="Grup 13"/>
          <p:cNvGrpSpPr/>
          <p:nvPr/>
        </p:nvGrpSpPr>
        <p:grpSpPr>
          <a:xfrm>
            <a:off x="317989" y="755143"/>
            <a:ext cx="8623516" cy="576000"/>
            <a:chOff x="317989" y="755143"/>
            <a:chExt cx="8623516" cy="576000"/>
          </a:xfrm>
        </p:grpSpPr>
        <p:sp>
          <p:nvSpPr>
            <p:cNvPr id="15" name="Rounded Rectangle 3"/>
            <p:cNvSpPr>
              <a:spLocks noChangeArrowheads="1"/>
            </p:cNvSpPr>
            <p:nvPr/>
          </p:nvSpPr>
          <p:spPr bwMode="auto">
            <a:xfrm>
              <a:off x="8010940" y="755143"/>
              <a:ext cx="930565" cy="576000"/>
            </a:xfrm>
            <a:prstGeom prst="roundRect">
              <a:avLst>
                <a:gd name="adj" fmla="val 16667"/>
              </a:avLst>
            </a:prstGeom>
            <a:solidFill>
              <a:srgbClr val="014286"/>
            </a:solidFill>
            <a:ln>
              <a:headEnd/>
              <a:tailEnd/>
            </a:ln>
            <a:effectLst>
              <a:outerShdw blurRad="88900" dist="101600" dir="27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anchor="ctr"/>
            <a:lstStyle/>
            <a:p>
              <a:pPr marL="0" lvl="1" indent="0" algn="ctr" defTabSz="762000" eaLnBrk="0" hangingPunct="0">
                <a:defRPr/>
              </a:pPr>
              <a:r>
                <a:rPr lang="tr-TR" altLang="en-US" sz="1800" b="1" dirty="0">
                  <a:solidFill>
                    <a:schemeClr val="bg1"/>
                  </a:solidFill>
                </a:rPr>
                <a:t>‘</a:t>
              </a:r>
              <a:r>
                <a:rPr lang="tr-TR" altLang="tr-TR" sz="1800" b="1" dirty="0">
                  <a:solidFill>
                    <a:schemeClr val="bg1"/>
                  </a:solidFill>
                </a:rPr>
                <a:t>3T-10</a:t>
              </a:r>
              <a:r>
                <a:rPr lang="tr-TR" altLang="en-US" sz="1800" b="1" dirty="0">
                  <a:solidFill>
                    <a:schemeClr val="bg1"/>
                  </a:solidFill>
                </a:rPr>
                <a:t>’</a:t>
              </a:r>
              <a:endParaRPr lang="en-US" altLang="tr-TR" sz="1800" b="1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1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10" t="12186" r="4764" b="11485"/>
            <a:stretch>
              <a:fillRect/>
            </a:stretch>
          </p:blipFill>
          <p:spPr bwMode="auto">
            <a:xfrm>
              <a:off x="317989" y="866775"/>
              <a:ext cx="1097573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AutoShape 5"/>
            <p:cNvSpPr>
              <a:spLocks noChangeArrowheads="1"/>
            </p:cNvSpPr>
            <p:nvPr/>
          </p:nvSpPr>
          <p:spPr bwMode="auto">
            <a:xfrm>
              <a:off x="1466953" y="755143"/>
              <a:ext cx="6428493" cy="576000"/>
            </a:xfrm>
            <a:prstGeom prst="roundRect">
              <a:avLst>
                <a:gd name="adj" fmla="val 18875"/>
              </a:avLst>
            </a:prstGeom>
            <a:solidFill>
              <a:srgbClr val="014286"/>
            </a:solidFill>
            <a:ln>
              <a:headEnd/>
              <a:tailEnd/>
            </a:ln>
            <a:effectLst>
              <a:outerShdw blurRad="88900" dist="101600" dir="27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anchor="ctr"/>
            <a:lstStyle>
              <a:lvl1pPr marL="342900" indent="-3429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1pPr>
              <a:lvl2pPr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2pPr>
              <a:lvl3pPr marL="11430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3pPr>
              <a:lvl4pPr marL="16002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4pPr>
              <a:lvl5pPr marL="2057400" indent="-228600" defTabSz="762000" eaLnBrk="0" hangingPunct="0"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defRPr>
              </a:lvl9pPr>
            </a:lstStyle>
            <a:p>
              <a:pPr marL="0" lvl="1" indent="0" algn="ctr">
                <a:defRPr/>
              </a:pPr>
              <a: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  <a:t>Türk Otomotiv Tedarik Sanayini, Küresel Otomotiv Pazarında </a:t>
              </a:r>
              <a:b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tr-TR" altLang="tr-TR" sz="1600" b="1" dirty="0" smtClean="0">
                  <a:solidFill>
                    <a:schemeClr val="bg1"/>
                  </a:solidFill>
                  <a:latin typeface="Calibri" pitchFamily="34" charset="0"/>
                </a:rPr>
                <a:t>Tasarım-Teknoloji-Tedarik gücü ile, ilk 10’a taşımak</a:t>
              </a:r>
              <a:endParaRPr lang="en-US" altLang="tr-TR" sz="1600" b="1" i="1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4 Resim" descr="basarioduller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418489" y="5528820"/>
            <a:ext cx="2231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Teşekkür Ederim</a:t>
            </a:r>
            <a:endParaRPr lang="tr-TR" sz="12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0" y="6412363"/>
            <a:ext cx="883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ln>
                  <a:solidFill>
                    <a:schemeClr val="bg1">
                      <a:alpha val="64000"/>
                    </a:schemeClr>
                  </a:solidFill>
                </a:ln>
                <a:solidFill>
                  <a:schemeClr val="bg1"/>
                </a:solidFill>
              </a:rPr>
              <a:t>İzmir Üye Toplantısı </a:t>
            </a:r>
            <a:endParaRPr lang="tr-TR" b="1" dirty="0">
              <a:ln>
                <a:solidFill>
                  <a:schemeClr val="bg1">
                    <a:alpha val="64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4 Resim" descr="basariodulle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914400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927384" y="3422093"/>
            <a:ext cx="54377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endParaRPr lang="tr-TR" sz="2000" b="1" dirty="0" smtClean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endParaRPr lang="tr-TR" sz="20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endParaRPr lang="tr-TR" sz="2000" b="1" dirty="0" smtClean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endParaRPr lang="tr-TR" sz="20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r>
              <a:rPr lang="tr-TR" sz="20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Serhat Melik</a:t>
            </a:r>
          </a:p>
          <a:p>
            <a:r>
              <a:rPr lang="tr-TR" sz="20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TÜBİTAK </a:t>
            </a:r>
            <a:r>
              <a:rPr lang="tr-TR" sz="2000" b="1" dirty="0" err="1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Horizon</a:t>
            </a:r>
            <a:r>
              <a:rPr lang="tr-TR" sz="20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 2020 Ülke Temsilcisi</a:t>
            </a:r>
            <a:endParaRPr lang="tr-TR" sz="20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65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-496" y="55224"/>
            <a:ext cx="40651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tr-TR" sz="2000" b="1" dirty="0" smtClean="0">
                <a:solidFill>
                  <a:prstClr val="white"/>
                </a:solidFill>
              </a:rPr>
              <a:t>TEDARİKÇİ GÜNLERİ</a:t>
            </a:r>
            <a:endParaRPr lang="tr-TR" sz="2000" b="1" dirty="0">
              <a:solidFill>
                <a:prstClr val="white"/>
              </a:solidFill>
            </a:endParaRPr>
          </a:p>
        </p:txBody>
      </p:sp>
      <p:sp>
        <p:nvSpPr>
          <p:cNvPr id="14" name="Slayt Numarası Yer Tutucusu 1"/>
          <p:cNvSpPr txBox="1">
            <a:spLocks/>
          </p:cNvSpPr>
          <p:nvPr/>
        </p:nvSpPr>
        <p:spPr>
          <a:xfrm>
            <a:off x="6403072" y="641277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r"/>
            <a:fld id="{A0974227-B669-41A8-A2B4-3CB26AC5DBE0}" type="slidenum">
              <a:rPr lang="tr-TR" sz="1000" smtClean="0"/>
              <a:pPr algn="r"/>
              <a:t>3</a:t>
            </a:fld>
            <a:endParaRPr lang="tr-TR" sz="1000" dirty="0"/>
          </a:p>
        </p:txBody>
      </p:sp>
      <p:pic>
        <p:nvPicPr>
          <p:cNvPr id="7" name="Picture 2" descr="C:\Users\Suheyl\Desktop\da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22303" r="1166" b="26476"/>
          <a:stretch/>
        </p:blipFill>
        <p:spPr bwMode="auto">
          <a:xfrm>
            <a:off x="981230" y="823507"/>
            <a:ext cx="1983310" cy="86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uheyl\Desktop\DSC_01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16" y="2009535"/>
            <a:ext cx="5054527" cy="33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uheyl\Desktop\DSC_01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19071"/>
            <a:ext cx="3296094" cy="218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uheyl\Desktop\DSC_01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651" y="3588494"/>
            <a:ext cx="3341901" cy="22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3560051" y="6426952"/>
            <a:ext cx="1938975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tr-TR" sz="900" b="1" dirty="0" smtClean="0">
                <a:solidFill>
                  <a:prstClr val="white"/>
                </a:solidFill>
                <a:latin typeface="Calibri"/>
                <a:ea typeface="+mn-ea"/>
              </a:rPr>
              <a:t>TAYSAD</a:t>
            </a:r>
            <a:endParaRPr lang="en-US" sz="900" b="1" dirty="0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030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4 Resim" descr="basariodulle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914400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66279" y="4539567"/>
            <a:ext cx="8830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  <a:solidFill>
                  <a:srgbClr val="002060"/>
                </a:solidFill>
              </a:rPr>
              <a:t>İzmir Üye Toplantısı</a:t>
            </a:r>
          </a:p>
          <a:p>
            <a:pPr algn="ctr"/>
            <a:r>
              <a:rPr lang="tr-TR" sz="40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  <a:solidFill>
                  <a:srgbClr val="002060"/>
                </a:solidFill>
              </a:rPr>
              <a:t>Ara </a:t>
            </a:r>
            <a:endParaRPr lang="tr-TR" sz="4000" b="1" dirty="0">
              <a:ln>
                <a:solidFill>
                  <a:schemeClr val="accent1">
                    <a:alpha val="64000"/>
                  </a:schemeClr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920" y="638556"/>
            <a:ext cx="6614160" cy="55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9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4 Resim" descr="basariodulle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914400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927384" y="3422093"/>
            <a:ext cx="70884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endParaRPr lang="tr-TR" sz="2000" b="1" dirty="0" smtClean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endParaRPr lang="tr-TR" sz="20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endParaRPr lang="tr-TR" sz="2000" b="1" dirty="0" smtClean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endParaRPr lang="tr-TR" sz="20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  <a:p>
            <a:r>
              <a:rPr lang="tr-TR" sz="20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Semra Sevinç</a:t>
            </a:r>
          </a:p>
          <a:p>
            <a:r>
              <a:rPr lang="tr-TR" sz="20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Sürdürülebilirlik Akademisi Yönetim Kurulu Üyesi </a:t>
            </a:r>
            <a:endParaRPr lang="tr-TR" sz="20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65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920" y="638556"/>
            <a:ext cx="6614160" cy="55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4 Resim" descr="basariodulle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56754" y="4701492"/>
            <a:ext cx="8830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İzmir Üye Toplantısı </a:t>
            </a:r>
            <a:endParaRPr lang="tr-TR" sz="40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2995306" y="5504138"/>
            <a:ext cx="315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n>
                  <a:solidFill>
                    <a:schemeClr val="accent1">
                      <a:alpha val="64000"/>
                    </a:schemeClr>
                  </a:solidFill>
                </a:ln>
              </a:rPr>
              <a:t>Teşekkür Ederiz</a:t>
            </a:r>
            <a:endParaRPr lang="tr-TR" sz="1600" b="1" dirty="0">
              <a:ln>
                <a:solidFill>
                  <a:schemeClr val="accent1">
                    <a:alpha val="64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384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-496" y="55224"/>
            <a:ext cx="40651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tr-TR" sz="2000" b="1" dirty="0" smtClean="0">
                <a:solidFill>
                  <a:prstClr val="white"/>
                </a:solidFill>
              </a:rPr>
              <a:t>TEDARİKÇİ </a:t>
            </a:r>
            <a:r>
              <a:rPr lang="tr-TR" sz="2000" b="1" dirty="0" err="1" smtClean="0">
                <a:solidFill>
                  <a:prstClr val="white"/>
                </a:solidFill>
              </a:rPr>
              <a:t>GÜNLERİc</a:t>
            </a:r>
            <a:endParaRPr lang="tr-TR" sz="2000" b="1" dirty="0">
              <a:solidFill>
                <a:prstClr val="white"/>
              </a:solidFill>
            </a:endParaRPr>
          </a:p>
        </p:txBody>
      </p:sp>
      <p:sp>
        <p:nvSpPr>
          <p:cNvPr id="14" name="Slayt Numarası Yer Tutucusu 1"/>
          <p:cNvSpPr txBox="1">
            <a:spLocks/>
          </p:cNvSpPr>
          <p:nvPr/>
        </p:nvSpPr>
        <p:spPr>
          <a:xfrm>
            <a:off x="6403072" y="641277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r"/>
            <a:fld id="{A0974227-B669-41A8-A2B4-3CB26AC5DBE0}" type="slidenum">
              <a:rPr lang="tr-TR" sz="1000" smtClean="0"/>
              <a:pPr algn="r"/>
              <a:t>4</a:t>
            </a:fld>
            <a:endParaRPr lang="tr-TR" sz="1000" dirty="0"/>
          </a:p>
        </p:txBody>
      </p:sp>
      <p:sp>
        <p:nvSpPr>
          <p:cNvPr id="8" name="Dikdörtgen 7"/>
          <p:cNvSpPr/>
          <p:nvPr/>
        </p:nvSpPr>
        <p:spPr>
          <a:xfrm>
            <a:off x="3560051" y="6426952"/>
            <a:ext cx="1938975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tr-TR" sz="900" b="1" dirty="0" smtClean="0">
                <a:solidFill>
                  <a:prstClr val="white"/>
                </a:solidFill>
                <a:latin typeface="Calibri"/>
                <a:ea typeface="+mn-ea"/>
              </a:rPr>
              <a:t>TAYSAD</a:t>
            </a:r>
            <a:endParaRPr lang="en-US" sz="900" b="1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pic>
        <p:nvPicPr>
          <p:cNvPr id="1026" name="Picture 2" descr="https://encrypted-tbn0.gstatic.com/images?q=tbn:ANd9GcThsc21v1Puqz6IQxWBX-18Vd3u7NvpNzI8as_JGQkuCb0wx4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839" y="827331"/>
            <a:ext cx="2787562" cy="227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032089" y="3481741"/>
            <a:ext cx="46061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tx2"/>
                </a:solidFill>
              </a:rPr>
              <a:t>KALUGA FABRİKA ZİYARETİ</a:t>
            </a:r>
          </a:p>
          <a:p>
            <a:pPr algn="ctr"/>
            <a:endParaRPr lang="tr-TR" sz="2800" b="1" dirty="0">
              <a:solidFill>
                <a:schemeClr val="tx2"/>
              </a:solidFill>
            </a:endParaRPr>
          </a:p>
          <a:p>
            <a:pPr algn="ctr"/>
            <a:r>
              <a:rPr lang="tr-TR" sz="2800" b="1" dirty="0" smtClean="0">
                <a:solidFill>
                  <a:schemeClr val="tx2"/>
                </a:solidFill>
              </a:rPr>
              <a:t>01- </a:t>
            </a:r>
            <a:r>
              <a:rPr lang="tr-TR" sz="2800" b="1" dirty="0">
                <a:solidFill>
                  <a:schemeClr val="tx2"/>
                </a:solidFill>
              </a:rPr>
              <a:t>03 Aralık 2014 </a:t>
            </a:r>
          </a:p>
        </p:txBody>
      </p:sp>
    </p:spTree>
    <p:extLst>
      <p:ext uri="{BB962C8B-B14F-4D97-AF65-F5344CB8AC3E}">
        <p14:creationId xmlns:p14="http://schemas.microsoft.com/office/powerpoint/2010/main" val="410549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64153" y="865010"/>
            <a:ext cx="8229600" cy="482453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stratej</a:t>
            </a:r>
            <a:r>
              <a:rPr lang="tr-T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İK</a:t>
            </a:r>
            <a:r>
              <a:rPr lang="tr-T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tr-T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Çalışan Memnuniyet Anketi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tr-TR" sz="13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52278" y="1975449"/>
            <a:ext cx="849694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tr-TR" sz="2000" b="1" dirty="0">
                <a:solidFill>
                  <a:schemeClr val="tx2"/>
                </a:solidFill>
                <a:cs typeface="Arial" pitchFamily="34" charset="0"/>
              </a:rPr>
              <a:t>Projenin </a:t>
            </a:r>
            <a:r>
              <a:rPr lang="tr-TR" sz="2000" b="1" dirty="0" smtClean="0">
                <a:solidFill>
                  <a:schemeClr val="tx2"/>
                </a:solidFill>
                <a:cs typeface="Arial" pitchFamily="34" charset="0"/>
              </a:rPr>
              <a:t>amacı:</a:t>
            </a:r>
          </a:p>
          <a:p>
            <a:pPr lvl="2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chemeClr val="tx2"/>
                </a:solidFill>
                <a:cs typeface="Arial" pitchFamily="34" charset="0"/>
              </a:rPr>
              <a:t>Çalışanların </a:t>
            </a:r>
            <a:r>
              <a:rPr lang="tr-TR" dirty="0">
                <a:solidFill>
                  <a:schemeClr val="tx2"/>
                </a:solidFill>
                <a:cs typeface="Arial" pitchFamily="34" charset="0"/>
              </a:rPr>
              <a:t>kuruma bağlılık </a:t>
            </a:r>
            <a:r>
              <a:rPr lang="tr-TR" dirty="0" smtClean="0">
                <a:solidFill>
                  <a:schemeClr val="tx2"/>
                </a:solidFill>
                <a:cs typeface="Arial" pitchFamily="34" charset="0"/>
              </a:rPr>
              <a:t>düzeylerinin ölçümlenmesi</a:t>
            </a:r>
          </a:p>
          <a:p>
            <a:pPr lvl="2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chemeClr val="tx2"/>
                </a:solidFill>
                <a:cs typeface="Arial" pitchFamily="34" charset="0"/>
              </a:rPr>
              <a:t>İyileştirilmesi </a:t>
            </a:r>
            <a:r>
              <a:rPr lang="tr-TR" dirty="0">
                <a:solidFill>
                  <a:schemeClr val="tx2"/>
                </a:solidFill>
                <a:cs typeface="Arial" pitchFamily="34" charset="0"/>
              </a:rPr>
              <a:t>gereken konuların tespit </a:t>
            </a:r>
            <a:r>
              <a:rPr lang="tr-TR" dirty="0" smtClean="0">
                <a:solidFill>
                  <a:schemeClr val="tx2"/>
                </a:solidFill>
                <a:cs typeface="Arial" pitchFamily="34" charset="0"/>
              </a:rPr>
              <a:t>edilmesi, </a:t>
            </a:r>
          </a:p>
          <a:p>
            <a:pPr lvl="2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chemeClr val="tx2"/>
                </a:solidFill>
                <a:cs typeface="Arial" pitchFamily="34" charset="0"/>
              </a:rPr>
              <a:t>Aktivite </a:t>
            </a:r>
            <a:r>
              <a:rPr lang="tr-TR" dirty="0">
                <a:solidFill>
                  <a:schemeClr val="tx2"/>
                </a:solidFill>
                <a:cs typeface="Arial" pitchFamily="34" charset="0"/>
              </a:rPr>
              <a:t>planlarının </a:t>
            </a:r>
            <a:r>
              <a:rPr lang="tr-TR" dirty="0" smtClean="0">
                <a:solidFill>
                  <a:schemeClr val="tx2"/>
                </a:solidFill>
                <a:cs typeface="Arial" pitchFamily="34" charset="0"/>
              </a:rPr>
              <a:t>oluşturulması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endParaRPr lang="tr-TR" dirty="0" smtClean="0">
              <a:solidFill>
                <a:schemeClr val="tx2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tr-TR" sz="2000" b="1" dirty="0" smtClean="0">
                <a:solidFill>
                  <a:schemeClr val="tx2"/>
                </a:solidFill>
                <a:cs typeface="Arial" pitchFamily="34" charset="0"/>
              </a:rPr>
              <a:t>Yöntem: 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tr-TR" dirty="0" smtClean="0">
                <a:solidFill>
                  <a:schemeClr val="tx2"/>
                </a:solidFill>
                <a:cs typeface="Arial" pitchFamily="34" charset="0"/>
              </a:rPr>
              <a:t>		Beyaz  ve/veya Mavi Yaka ile katılımcı </a:t>
            </a:r>
          </a:p>
          <a:p>
            <a:pPr lvl="2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dirty="0" smtClean="0">
                <a:solidFill>
                  <a:schemeClr val="tx2"/>
                </a:solidFill>
                <a:cs typeface="Arial" pitchFamily="34" charset="0"/>
              </a:rPr>
              <a:t>Online </a:t>
            </a:r>
          </a:p>
          <a:p>
            <a:pPr lvl="2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dirty="0" err="1" smtClean="0">
                <a:solidFill>
                  <a:schemeClr val="tx2"/>
                </a:solidFill>
                <a:cs typeface="Arial" pitchFamily="34" charset="0"/>
              </a:rPr>
              <a:t>Yüzyüze</a:t>
            </a:r>
            <a:r>
              <a:rPr lang="tr-TR" dirty="0" smtClean="0">
                <a:solidFill>
                  <a:schemeClr val="tx2"/>
                </a:solidFill>
                <a:cs typeface="Arial" pitchFamily="34" charset="0"/>
              </a:rPr>
              <a:t> Görüşmeler ile anket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endParaRPr lang="tr-TR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50599" y="147543"/>
            <a:ext cx="4774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ÇALIŞAN MEMNUNİYET ANKETİ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6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668344" y="2204864"/>
            <a:ext cx="1368152" cy="2160240"/>
          </a:xfrm>
          <a:prstGeom prst="rect">
            <a:avLst/>
          </a:prstGeom>
          <a:solidFill>
            <a:srgbClr val="C3D69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Callout 11"/>
          <p:cNvSpPr/>
          <p:nvPr/>
        </p:nvSpPr>
        <p:spPr>
          <a:xfrm>
            <a:off x="5236370" y="2348880"/>
            <a:ext cx="2448272" cy="1872208"/>
          </a:xfrm>
          <a:prstGeom prst="rightArrowCallout">
            <a:avLst>
              <a:gd name="adj1" fmla="val 23525"/>
              <a:gd name="adj2" fmla="val 25737"/>
              <a:gd name="adj3" fmla="val 30899"/>
              <a:gd name="adj4" fmla="val 7139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Callout 10"/>
          <p:cNvSpPr/>
          <p:nvPr/>
        </p:nvSpPr>
        <p:spPr>
          <a:xfrm>
            <a:off x="2411760" y="2348880"/>
            <a:ext cx="2808312" cy="1872208"/>
          </a:xfrm>
          <a:prstGeom prst="rightArrowCallout">
            <a:avLst>
              <a:gd name="adj1" fmla="val 23525"/>
              <a:gd name="adj2" fmla="val 25000"/>
              <a:gd name="adj3" fmla="val 30899"/>
              <a:gd name="adj4" fmla="val 77382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Callout 9"/>
          <p:cNvSpPr/>
          <p:nvPr/>
        </p:nvSpPr>
        <p:spPr>
          <a:xfrm>
            <a:off x="179512" y="2348880"/>
            <a:ext cx="2232248" cy="1872208"/>
          </a:xfrm>
          <a:prstGeom prst="rightArrowCallout">
            <a:avLst>
              <a:gd name="adj1" fmla="val 23525"/>
              <a:gd name="adj2" fmla="val 25737"/>
              <a:gd name="adj3" fmla="val 30899"/>
              <a:gd name="adj4" fmla="val 7139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492896"/>
            <a:ext cx="18487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ÇMA</a:t>
            </a:r>
          </a:p>
          <a:p>
            <a:pPr algn="ctr"/>
            <a:r>
              <a:rPr lang="en-US" dirty="0" smtClean="0"/>
              <a:t>HAZIRLANMASI</a:t>
            </a:r>
          </a:p>
          <a:p>
            <a:pPr algn="ctr"/>
            <a:r>
              <a:rPr lang="en-US" dirty="0" smtClean="0"/>
              <a:t>(TAYSAD </a:t>
            </a:r>
            <a:r>
              <a:rPr lang="en-US" dirty="0" err="1" smtClean="0"/>
              <a:t>geneline</a:t>
            </a:r>
            <a:endParaRPr lang="en-US" dirty="0" smtClean="0"/>
          </a:p>
          <a:p>
            <a:pPr algn="ctr"/>
            <a:r>
              <a:rPr lang="en-US" dirty="0" err="1" smtClean="0"/>
              <a:t>veya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ŞİRKETE </a:t>
            </a:r>
            <a:r>
              <a:rPr lang="en-US" dirty="0" err="1" smtClean="0"/>
              <a:t>özgü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39752" y="2660719"/>
            <a:ext cx="2290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ANKET BASIMI </a:t>
            </a:r>
          </a:p>
          <a:p>
            <a:pPr algn="ctr"/>
            <a:r>
              <a:rPr lang="en-US" dirty="0" err="1" smtClean="0"/>
              <a:t>veya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ONLINE SİSTEME </a:t>
            </a:r>
          </a:p>
          <a:p>
            <a:pPr algn="ctr"/>
            <a:r>
              <a:rPr lang="en-US" dirty="0" smtClean="0"/>
              <a:t>SORULARIN GİRİLMESİ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2276872"/>
            <a:ext cx="18164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ÇMA</a:t>
            </a:r>
          </a:p>
          <a:p>
            <a:pPr algn="ctr"/>
            <a:r>
              <a:rPr lang="en-US" dirty="0" smtClean="0"/>
              <a:t>UYGULAMASI</a:t>
            </a:r>
          </a:p>
          <a:p>
            <a:pPr algn="ctr"/>
            <a:r>
              <a:rPr lang="en-US" dirty="0" smtClean="0"/>
              <a:t>(ONLINE </a:t>
            </a:r>
            <a:r>
              <a:rPr lang="en-US" dirty="0" err="1" smtClean="0"/>
              <a:t>veya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DANIŞMANLARIN </a:t>
            </a:r>
          </a:p>
          <a:p>
            <a:pPr algn="ctr"/>
            <a:r>
              <a:rPr lang="en-US" dirty="0" smtClean="0"/>
              <a:t>GÖZETİMİNDE </a:t>
            </a:r>
          </a:p>
          <a:p>
            <a:pPr algn="ctr"/>
            <a:r>
              <a:rPr lang="en-US" dirty="0" smtClean="0"/>
              <a:t>MANUEL </a:t>
            </a:r>
          </a:p>
          <a:p>
            <a:pPr algn="ctr"/>
            <a:r>
              <a:rPr lang="en-US" dirty="0" smtClean="0"/>
              <a:t>DOLDURUM)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33548" y="2865710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ANALİZ</a:t>
            </a:r>
          </a:p>
          <a:p>
            <a:pPr algn="ctr"/>
            <a:r>
              <a:rPr lang="en-US" dirty="0" err="1"/>
              <a:t>v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RAPORLAMA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67544" y="1484784"/>
            <a:ext cx="6336704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b="1" dirty="0" err="1">
                <a:solidFill>
                  <a:srgbClr val="002060"/>
                </a:solidFill>
                <a:cs typeface="Arial" pitchFamily="34" charset="0"/>
              </a:rPr>
              <a:t>stratej</a:t>
            </a:r>
            <a:r>
              <a:rPr lang="tr-TR" b="1" dirty="0" err="1">
                <a:solidFill>
                  <a:srgbClr val="FF0000"/>
                </a:solidFill>
                <a:cs typeface="Arial" pitchFamily="34" charset="0"/>
              </a:rPr>
              <a:t>İK</a:t>
            </a:r>
            <a:r>
              <a:rPr lang="tr-TR" b="1" dirty="0" err="1">
                <a:solidFill>
                  <a:srgbClr val="002060"/>
                </a:solidFill>
                <a:cs typeface="Arial" pitchFamily="34" charset="0"/>
              </a:rPr>
              <a:t>a</a:t>
            </a:r>
            <a:r>
              <a:rPr lang="tr-TR" b="1" dirty="0">
                <a:solidFill>
                  <a:srgbClr val="002060"/>
                </a:solidFill>
                <a:cs typeface="Arial" pitchFamily="34" charset="0"/>
              </a:rPr>
              <a:t> Çalışan Memnuniyet Anketi  </a:t>
            </a:r>
            <a:r>
              <a:rPr lang="tr-TR" b="1" dirty="0" smtClean="0">
                <a:solidFill>
                  <a:srgbClr val="002060"/>
                </a:solidFill>
                <a:cs typeface="Arial" pitchFamily="34" charset="0"/>
              </a:rPr>
              <a:t>Uygulama Süreci</a:t>
            </a:r>
            <a:endParaRPr lang="tr-TR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7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özde\AppData\Local\Microsoft\Windows\INetCache\Content.Outlook\D90T5011\banner_taysad_1205x4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7" y="2787126"/>
            <a:ext cx="8241817" cy="324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25313" y="720969"/>
            <a:ext cx="84406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b="1" dirty="0" smtClean="0">
                <a:solidFill>
                  <a:schemeClr val="tx2"/>
                </a:solidFill>
              </a:rPr>
              <a:t>Ready </a:t>
            </a:r>
            <a:r>
              <a:rPr lang="tr-TR" sz="2800" b="1" dirty="0" err="1">
                <a:solidFill>
                  <a:schemeClr val="tx2"/>
                </a:solidFill>
              </a:rPr>
              <a:t>to</a:t>
            </a:r>
            <a:r>
              <a:rPr lang="tr-TR" sz="2800" b="1" dirty="0">
                <a:solidFill>
                  <a:schemeClr val="tx2"/>
                </a:solidFill>
              </a:rPr>
              <a:t> </a:t>
            </a:r>
            <a:r>
              <a:rPr lang="tr-TR" sz="2800" b="1" dirty="0" err="1">
                <a:solidFill>
                  <a:schemeClr val="tx2"/>
                </a:solidFill>
              </a:rPr>
              <a:t>go</a:t>
            </a:r>
            <a:r>
              <a:rPr lang="tr-TR" sz="2800" b="1" dirty="0">
                <a:solidFill>
                  <a:schemeClr val="tx2"/>
                </a:solidFill>
              </a:rPr>
              <a:t> </a:t>
            </a:r>
            <a:r>
              <a:rPr lang="tr-TR" sz="2800" b="1" dirty="0" smtClean="0">
                <a:solidFill>
                  <a:schemeClr val="tx2"/>
                </a:solidFill>
              </a:rPr>
              <a:t>global?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schemeClr val="tx2"/>
                </a:solidFill>
              </a:rPr>
              <a:t>Türk Otomotiv Tedarik Sanayi için </a:t>
            </a:r>
            <a:r>
              <a:rPr lang="tr-TR" sz="2400" dirty="0" smtClean="0">
                <a:solidFill>
                  <a:schemeClr val="tx2"/>
                </a:solidFill>
              </a:rPr>
              <a:t>Almanya, Rusya </a:t>
            </a:r>
            <a:r>
              <a:rPr lang="tr-TR" sz="2400" dirty="0">
                <a:solidFill>
                  <a:schemeClr val="tx2"/>
                </a:solidFill>
              </a:rPr>
              <a:t>ve Çin’deki </a:t>
            </a:r>
            <a:r>
              <a:rPr lang="tr-TR" sz="2400" dirty="0" smtClean="0">
                <a:solidFill>
                  <a:schemeClr val="tx2"/>
                </a:solidFill>
              </a:rPr>
              <a:t>Fırsatlar…</a:t>
            </a:r>
            <a:endParaRPr lang="tr-T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8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8" y="540349"/>
            <a:ext cx="7695210" cy="577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F232-DF9F-47FB-941B-4BB4FAF792F2}" type="slidenum">
              <a:rPr lang="tr-TR" smtClean="0"/>
              <a:pPr/>
              <a:t>9</a:t>
            </a:fld>
            <a:endParaRPr lang="tr-TR"/>
          </a:p>
        </p:txBody>
      </p:sp>
      <p:graphicFrame>
        <p:nvGraphicFramePr>
          <p:cNvPr id="5" name="4 Tablo"/>
          <p:cNvGraphicFramePr>
            <a:graphicFrameLocks noGrp="1"/>
          </p:cNvGraphicFramePr>
          <p:nvPr/>
        </p:nvGraphicFramePr>
        <p:xfrm>
          <a:off x="689118" y="964178"/>
          <a:ext cx="7878932" cy="5353668"/>
        </p:xfrm>
        <a:graphic>
          <a:graphicData uri="http://schemas.openxmlformats.org/drawingml/2006/table">
            <a:tbl>
              <a:tblPr/>
              <a:tblGrid>
                <a:gridCol w="6600912"/>
                <a:gridCol w="1278020"/>
              </a:tblGrid>
              <a:tr h="21936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5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Firma</a:t>
                      </a:r>
                      <a:endParaRPr lang="tr-TR" sz="15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721" marR="8721" marT="87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5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Firma Yüzde</a:t>
                      </a:r>
                      <a:endParaRPr lang="tr-TR" sz="15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721" marR="8721" marT="87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CMS JANT VE MAKİNA SAN.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ELBA BASINÇLI DÖKÜM SAN.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HAYES LEMMERZ İNCİ JANT SAN.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HAYES LEMMERZ JANTAŞ JANT SAN. VE TİC.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NESAN OTOMOTİV SAN. TİC. LTD. ŞTİ.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NORM CİVATA SAN. VE TİC.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OLGUNÇELİK SAN. VE TİC.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CEVHER DÖKÜM SAN.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İNCİ AKÜ SAN. VE TİC.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SARIGÖZOĞLU HİDROLİK MAKİNA VE KALIP SAN. TİC.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SİSMAK OTOMOTİV SAN. VE TİC.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DÖNMEZ DEBRİYAJ SAN. VE TİC.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EGE FREN SAN. VE TİC.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KANSAİ ALTAN BOYA SANAYİ VE TİC.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TOKEZ YAĞ KEÇELERİ SAN. VE TİC.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ZF LEMFÖRDER AKS MODÜLLERİ SAN. VE TİC.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EREN FREN VE DEBRİYAJ BALATALARI SAN. VE TİC. LTD. ŞTİ.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MEBANT İZOLASYON VE BANT SAN.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SÜPERPAR OTOMOTİV SAN. VE TİC. A.Ş.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927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GATES POWERTRAIN PLASTİK METAL VE MAKİNE SAN. VE TİC. LTD. ŞTİ.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19363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SENTEZ OTOMOTİV SAN. VE TİC. LTD. ŞTİ.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8721" marR="8721" marT="87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-496" y="55224"/>
            <a:ext cx="40651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tr-TR" sz="2000" b="1" dirty="0" smtClean="0">
                <a:solidFill>
                  <a:prstClr val="white"/>
                </a:solidFill>
              </a:rPr>
              <a:t>VERİ GİRİŞ ORANLARI</a:t>
            </a:r>
            <a:endParaRPr lang="tr-TR" sz="2000" b="1" dirty="0">
              <a:solidFill>
                <a:prstClr val="white"/>
              </a:solidFill>
            </a:endParaRPr>
          </a:p>
        </p:txBody>
      </p:sp>
      <p:sp>
        <p:nvSpPr>
          <p:cNvPr id="7" name="Metin kutusu 1"/>
          <p:cNvSpPr txBox="1"/>
          <p:nvPr/>
        </p:nvSpPr>
        <p:spPr>
          <a:xfrm>
            <a:off x="3934047" y="360334"/>
            <a:ext cx="126004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b="1" dirty="0" smtClean="0">
                <a:solidFill>
                  <a:srgbClr val="FF0000"/>
                </a:solidFill>
              </a:rPr>
              <a:t>&gt;%75</a:t>
            </a:r>
            <a:endParaRPr lang="tr-T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13591</TotalTime>
  <Words>1685</Words>
  <Application>Microsoft Office PowerPoint</Application>
  <PresentationFormat>Ekran Gösterisi (4:3)</PresentationFormat>
  <Paragraphs>454</Paragraphs>
  <Slides>34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36" baseType="lpstr">
      <vt:lpstr>1_Ofis Teması</vt:lpstr>
      <vt:lpstr>think-cell Slide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</vt:lpstr>
      <vt:lpstr>PowerPoint Sunusu</vt:lpstr>
      <vt:lpstr>PowerPoint Sunusu</vt:lpstr>
      <vt:lpstr>VİZYON</vt:lpstr>
      <vt:lpstr>STRATEJİ HARİTASI</vt:lpstr>
      <vt:lpstr>STRATEJİ HARİTASI</vt:lpstr>
      <vt:lpstr>STRATEJİ HARİTASI</vt:lpstr>
      <vt:lpstr>STRATEJİ HARİTASI</vt:lpstr>
      <vt:lpstr>EYLEM PLANI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taysad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Cuneyt Kalkan</dc:creator>
  <cp:lastModifiedBy>Suheyl</cp:lastModifiedBy>
  <cp:revision>1203</cp:revision>
  <cp:lastPrinted>2014-04-22T02:24:41Z</cp:lastPrinted>
  <dcterms:created xsi:type="dcterms:W3CDTF">2012-06-06T18:01:40Z</dcterms:created>
  <dcterms:modified xsi:type="dcterms:W3CDTF">2014-10-23T12:31:55Z</dcterms:modified>
</cp:coreProperties>
</file>